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571" r:id="rId2"/>
    <p:sldId id="574" r:id="rId3"/>
    <p:sldId id="575" r:id="rId4"/>
    <p:sldId id="491" r:id="rId5"/>
    <p:sldId id="587" r:id="rId6"/>
    <p:sldId id="586" r:id="rId7"/>
    <p:sldId id="492" r:id="rId8"/>
    <p:sldId id="500" r:id="rId9"/>
    <p:sldId id="576" r:id="rId10"/>
    <p:sldId id="487" r:id="rId11"/>
    <p:sldId id="485" r:id="rId12"/>
    <p:sldId id="488" r:id="rId13"/>
    <p:sldId id="489" r:id="rId14"/>
    <p:sldId id="490" r:id="rId15"/>
    <p:sldId id="590" r:id="rId16"/>
    <p:sldId id="577" r:id="rId17"/>
    <p:sldId id="469" r:id="rId18"/>
    <p:sldId id="470" r:id="rId19"/>
    <p:sldId id="472" r:id="rId20"/>
    <p:sldId id="473" r:id="rId21"/>
    <p:sldId id="474" r:id="rId22"/>
    <p:sldId id="475" r:id="rId23"/>
    <p:sldId id="476" r:id="rId24"/>
    <p:sldId id="477" r:id="rId25"/>
    <p:sldId id="478" r:id="rId26"/>
    <p:sldId id="479" r:id="rId27"/>
    <p:sldId id="480" r:id="rId28"/>
    <p:sldId id="482" r:id="rId29"/>
    <p:sldId id="484" r:id="rId30"/>
    <p:sldId id="483" r:id="rId31"/>
    <p:sldId id="578" r:id="rId32"/>
    <p:sldId id="506" r:id="rId33"/>
    <p:sldId id="502" r:id="rId34"/>
    <p:sldId id="580" r:id="rId35"/>
    <p:sldId id="513" r:id="rId36"/>
    <p:sldId id="512" r:id="rId37"/>
    <p:sldId id="505" r:id="rId38"/>
    <p:sldId id="510" r:id="rId39"/>
    <p:sldId id="581" r:id="rId40"/>
    <p:sldId id="514" r:id="rId41"/>
    <p:sldId id="509" r:id="rId42"/>
    <p:sldId id="515" r:id="rId43"/>
    <p:sldId id="569" r:id="rId44"/>
    <p:sldId id="570" r:id="rId45"/>
    <p:sldId id="517" r:id="rId46"/>
    <p:sldId id="519" r:id="rId47"/>
    <p:sldId id="572" r:id="rId48"/>
    <p:sldId id="516" r:id="rId49"/>
    <p:sldId id="540" r:id="rId50"/>
    <p:sldId id="582" r:id="rId51"/>
    <p:sldId id="544" r:id="rId52"/>
    <p:sldId id="541" r:id="rId53"/>
    <p:sldId id="545" r:id="rId54"/>
    <p:sldId id="533" r:id="rId55"/>
    <p:sldId id="534" r:id="rId56"/>
    <p:sldId id="589" r:id="rId57"/>
    <p:sldId id="546" r:id="rId58"/>
    <p:sldId id="547" r:id="rId59"/>
    <p:sldId id="588" r:id="rId60"/>
    <p:sldId id="538" r:id="rId61"/>
    <p:sldId id="592" r:id="rId62"/>
    <p:sldId id="563" r:id="rId63"/>
    <p:sldId id="593" r:id="rId64"/>
    <p:sldId id="591" r:id="rId65"/>
    <p:sldId id="579" r:id="rId66"/>
    <p:sldId id="573" r:id="rId67"/>
    <p:sldId id="562" r:id="rId68"/>
    <p:sldId id="594" r:id="rId69"/>
    <p:sldId id="59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ni" initials="G" lastIdx="1" clrIdx="0">
    <p:extLst>
      <p:ext uri="{19B8F6BF-5375-455C-9EA6-DF929625EA0E}">
        <p15:presenceInfo xmlns:p15="http://schemas.microsoft.com/office/powerpoint/2012/main" userId="Gian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0D8E8"/>
    <a:srgbClr val="E9EDF4"/>
    <a:srgbClr val="FF7C80"/>
    <a:srgbClr val="FF9999"/>
    <a:srgbClr val="4A7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1" autoAdjust="0"/>
    <p:restoredTop sz="86421" autoAdjust="0"/>
  </p:normalViewPr>
  <p:slideViewPr>
    <p:cSldViewPr>
      <p:cViewPr varScale="1">
        <p:scale>
          <a:sx n="113" d="100"/>
          <a:sy n="113" d="100"/>
        </p:scale>
        <p:origin x="165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DA0CB-016B-4240-B3AD-92FB3DDC2D0F}" type="doc">
      <dgm:prSet loTypeId="urn:microsoft.com/office/officeart/2005/8/layout/chevron1" loCatId="process" qsTypeId="urn:microsoft.com/office/officeart/2005/8/quickstyle/simple1" qsCatId="simple" csTypeId="urn:microsoft.com/office/officeart/2005/8/colors/colorful1#8" csCatId="colorful" phldr="1"/>
      <dgm:spPr/>
    </dgm:pt>
    <dgm:pt modelId="{6A72CE07-34EC-4069-8BA6-0D9D3A88C7F3}">
      <dgm:prSet phldrT="[Testo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Commissioning (</a:t>
          </a:r>
          <a:r>
            <a:rPr lang="en-US" sz="1200" b="1" smtClean="0">
              <a:solidFill>
                <a:schemeClr val="accent2">
                  <a:lumMod val="75000"/>
                </a:schemeClr>
              </a:solidFill>
            </a:rPr>
            <a:t>low </a:t>
          </a:r>
          <a:r>
            <a:rPr lang="en-US" sz="1200" b="1" smtClean="0">
              <a:solidFill>
                <a:schemeClr val="accent2">
                  <a:lumMod val="75000"/>
                </a:schemeClr>
              </a:solidFill>
            </a:rPr>
            <a:t>intensity / luminosity</a:t>
          </a:r>
          <a:r>
            <a:rPr lang="en-US" sz="1200" b="1" dirty="0" smtClean="0">
              <a:solidFill>
                <a:schemeClr val="accent2">
                  <a:lumMod val="75000"/>
                </a:schemeClr>
              </a:solidFill>
            </a:rPr>
            <a:t>) </a:t>
          </a:r>
          <a:endParaRPr lang="en-US" sz="1200" b="1" dirty="0">
            <a:solidFill>
              <a:schemeClr val="accent2">
                <a:lumMod val="75000"/>
              </a:schemeClr>
            </a:solidFill>
          </a:endParaRPr>
        </a:p>
      </dgm:t>
    </dgm:pt>
    <dgm:pt modelId="{ADE21A02-2D21-4666-B0CF-B85C4143D9E1}" type="parTrans" cxnId="{68D179EF-3ED1-4A59-AFC6-8856DDCE05CA}">
      <dgm:prSet/>
      <dgm:spPr/>
      <dgm:t>
        <a:bodyPr/>
        <a:lstStyle/>
        <a:p>
          <a:endParaRPr lang="en-US" b="1"/>
        </a:p>
      </dgm:t>
    </dgm:pt>
    <dgm:pt modelId="{0CD28CC1-7E88-48F5-8FDC-29E81D82A7A2}" type="sibTrans" cxnId="{68D179EF-3ED1-4A59-AFC6-8856DDCE05CA}">
      <dgm:prSet/>
      <dgm:spPr/>
      <dgm:t>
        <a:bodyPr/>
        <a:lstStyle/>
        <a:p>
          <a:endParaRPr lang="en-US" b="1"/>
        </a:p>
      </dgm:t>
    </dgm:pt>
    <dgm:pt modelId="{CB003262-392D-4375-8FCD-6F512A763EEB}">
      <dgm:prSet phldrT="[Testo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tx2"/>
              </a:solidFill>
            </a:rPr>
            <a:t>Vacuum conditioning (50ns/short trains 25ns) </a:t>
          </a:r>
        </a:p>
        <a:p>
          <a:r>
            <a:rPr lang="en-US" sz="1200" b="1" dirty="0" smtClean="0">
              <a:solidFill>
                <a:schemeClr val="tx2"/>
              </a:solidFill>
            </a:rPr>
            <a:t>(5-7 days)</a:t>
          </a:r>
          <a:endParaRPr lang="en-US" sz="1200" b="1" dirty="0">
            <a:solidFill>
              <a:schemeClr val="tx2"/>
            </a:solidFill>
          </a:endParaRPr>
        </a:p>
      </dgm:t>
    </dgm:pt>
    <dgm:pt modelId="{0CC3FEC5-1A58-45EF-930E-4EF84FD308B0}" type="parTrans" cxnId="{0F4FD22B-02EF-4385-9AB1-CF9AA5B270A4}">
      <dgm:prSet/>
      <dgm:spPr/>
      <dgm:t>
        <a:bodyPr/>
        <a:lstStyle/>
        <a:p>
          <a:endParaRPr lang="en-US" b="1"/>
        </a:p>
      </dgm:t>
    </dgm:pt>
    <dgm:pt modelId="{0DE3150E-EA98-43B2-A582-534F41B177F2}" type="sibTrans" cxnId="{0F4FD22B-02EF-4385-9AB1-CF9AA5B270A4}">
      <dgm:prSet/>
      <dgm:spPr/>
      <dgm:t>
        <a:bodyPr/>
        <a:lstStyle/>
        <a:p>
          <a:endParaRPr lang="en-US" b="1"/>
        </a:p>
      </dgm:t>
    </dgm:pt>
    <dgm:pt modelId="{E8B580E8-D074-4B6C-BB87-03ABCA61F40E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 smtClean="0">
              <a:solidFill>
                <a:schemeClr val="accent3">
                  <a:lumMod val="50000"/>
                </a:schemeClr>
              </a:solidFill>
            </a:rPr>
            <a:t>50ns </a:t>
          </a:r>
        </a:p>
        <a:p>
          <a:r>
            <a:rPr lang="en-US" sz="1400" b="1" dirty="0" smtClean="0">
              <a:solidFill>
                <a:schemeClr val="accent3">
                  <a:lumMod val="50000"/>
                </a:schemeClr>
              </a:solidFill>
            </a:rPr>
            <a:t>(intensity ramp up + physics)</a:t>
          </a:r>
          <a:endParaRPr lang="en-US" sz="1400" b="1" dirty="0">
            <a:solidFill>
              <a:schemeClr val="accent3">
                <a:lumMod val="50000"/>
              </a:schemeClr>
            </a:solidFill>
          </a:endParaRPr>
        </a:p>
      </dgm:t>
    </dgm:pt>
    <dgm:pt modelId="{8E1EE053-C305-493F-8C7D-FA886EF1E303}" type="parTrans" cxnId="{9D0A4A8B-9F70-428B-9769-4B2DAE389F41}">
      <dgm:prSet/>
      <dgm:spPr/>
      <dgm:t>
        <a:bodyPr/>
        <a:lstStyle/>
        <a:p>
          <a:endParaRPr lang="en-US" b="1"/>
        </a:p>
      </dgm:t>
    </dgm:pt>
    <dgm:pt modelId="{BAA5D3EA-5092-47A3-BEC4-F1427CB38B8A}" type="sibTrans" cxnId="{9D0A4A8B-9F70-428B-9769-4B2DAE389F41}">
      <dgm:prSet/>
      <dgm:spPr/>
      <dgm:t>
        <a:bodyPr/>
        <a:lstStyle/>
        <a:p>
          <a:endParaRPr lang="en-US" b="1"/>
        </a:p>
      </dgm:t>
    </dgm:pt>
    <dgm:pt modelId="{6936FEBA-E07D-46F8-9A01-8B4B83995EBB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200" b="1" dirty="0" smtClean="0">
              <a:solidFill>
                <a:schemeClr val="tx2"/>
              </a:solidFill>
            </a:rPr>
            <a:t>Scrubbing with 25ns</a:t>
          </a:r>
        </a:p>
        <a:p>
          <a:r>
            <a:rPr lang="en-US" sz="1200" b="1" dirty="0" smtClean="0">
              <a:solidFill>
                <a:schemeClr val="tx2"/>
              </a:solidFill>
            </a:rPr>
            <a:t>(2 days)</a:t>
          </a:r>
          <a:endParaRPr lang="en-US" sz="1200" b="1" dirty="0">
            <a:solidFill>
              <a:schemeClr val="tx2"/>
            </a:solidFill>
          </a:endParaRPr>
        </a:p>
      </dgm:t>
    </dgm:pt>
    <dgm:pt modelId="{DE053513-71CA-47F2-A580-D7491C38FF46}" type="sibTrans" cxnId="{4B7ADB46-9B48-4B33-8B96-67AF487C2236}">
      <dgm:prSet/>
      <dgm:spPr/>
      <dgm:t>
        <a:bodyPr/>
        <a:lstStyle/>
        <a:p>
          <a:endParaRPr lang="en-US" b="1"/>
        </a:p>
      </dgm:t>
    </dgm:pt>
    <dgm:pt modelId="{3E0E93B6-F3D8-418E-8055-BC1C14938DF4}" type="parTrans" cxnId="{4B7ADB46-9B48-4B33-8B96-67AF487C2236}">
      <dgm:prSet/>
      <dgm:spPr/>
      <dgm:t>
        <a:bodyPr/>
        <a:lstStyle/>
        <a:p>
          <a:endParaRPr lang="en-US" b="1"/>
        </a:p>
      </dgm:t>
    </dgm:pt>
    <dgm:pt modelId="{CE846BA4-38DA-4251-A403-9A776849D5D7}" type="pres">
      <dgm:prSet presAssocID="{D88DA0CB-016B-4240-B3AD-92FB3DDC2D0F}" presName="Name0" presStyleCnt="0">
        <dgm:presLayoutVars>
          <dgm:dir/>
          <dgm:animLvl val="lvl"/>
          <dgm:resizeHandles val="exact"/>
        </dgm:presLayoutVars>
      </dgm:prSet>
      <dgm:spPr/>
    </dgm:pt>
    <dgm:pt modelId="{A01AC13A-9C3B-493F-8F16-23B6593D768C}" type="pres">
      <dgm:prSet presAssocID="{6A72CE07-34EC-4069-8BA6-0D9D3A88C7F3}" presName="parTxOnly" presStyleLbl="node1" presStyleIdx="0" presStyleCnt="4" custScaleX="835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5C46E5-F9BA-487E-8F68-DB21C601965F}" type="pres">
      <dgm:prSet presAssocID="{0CD28CC1-7E88-48F5-8FDC-29E81D82A7A2}" presName="parTxOnlySpace" presStyleCnt="0"/>
      <dgm:spPr/>
    </dgm:pt>
    <dgm:pt modelId="{B17C4CED-DC88-488A-9363-1E937866F413}" type="pres">
      <dgm:prSet presAssocID="{CB003262-392D-4375-8FCD-6F512A763EEB}" presName="parTxOnly" presStyleLbl="node1" presStyleIdx="1" presStyleCnt="4" custScaleX="1068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F24BAF-90B1-4FB8-BA3A-66E136EA8B65}" type="pres">
      <dgm:prSet presAssocID="{0DE3150E-EA98-43B2-A582-534F41B177F2}" presName="parTxOnlySpace" presStyleCnt="0"/>
      <dgm:spPr/>
    </dgm:pt>
    <dgm:pt modelId="{DD055256-E95D-4B69-8CF6-5F594DCC5501}" type="pres">
      <dgm:prSet presAssocID="{6936FEBA-E07D-46F8-9A01-8B4B83995EBB}" presName="parTxOnly" presStyleLbl="node1" presStyleIdx="2" presStyleCnt="4" custScaleX="67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105AD-4BF4-4982-850B-2D2E078D5165}" type="pres">
      <dgm:prSet presAssocID="{DE053513-71CA-47F2-A580-D7491C38FF46}" presName="parTxOnlySpace" presStyleCnt="0"/>
      <dgm:spPr/>
    </dgm:pt>
    <dgm:pt modelId="{BB3BE9AA-E353-47A6-96D8-5B16DA7EB1A8}" type="pres">
      <dgm:prSet presAssocID="{E8B580E8-D074-4B6C-BB87-03ABCA61F40E}" presName="parTxOnly" presStyleLbl="node1" presStyleIdx="3" presStyleCnt="4" custScaleX="1236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D179EF-3ED1-4A59-AFC6-8856DDCE05CA}" srcId="{D88DA0CB-016B-4240-B3AD-92FB3DDC2D0F}" destId="{6A72CE07-34EC-4069-8BA6-0D9D3A88C7F3}" srcOrd="0" destOrd="0" parTransId="{ADE21A02-2D21-4666-B0CF-B85C4143D9E1}" sibTransId="{0CD28CC1-7E88-48F5-8FDC-29E81D82A7A2}"/>
    <dgm:cxn modelId="{77055678-1CEC-4DE7-BF8A-837A6057B240}" type="presOf" srcId="{6A72CE07-34EC-4069-8BA6-0D9D3A88C7F3}" destId="{A01AC13A-9C3B-493F-8F16-23B6593D768C}" srcOrd="0" destOrd="0" presId="urn:microsoft.com/office/officeart/2005/8/layout/chevron1"/>
    <dgm:cxn modelId="{32B0CAC9-3FAB-42B0-97DE-F51F793967CC}" type="presOf" srcId="{D88DA0CB-016B-4240-B3AD-92FB3DDC2D0F}" destId="{CE846BA4-38DA-4251-A403-9A776849D5D7}" srcOrd="0" destOrd="0" presId="urn:microsoft.com/office/officeart/2005/8/layout/chevron1"/>
    <dgm:cxn modelId="{84A39C59-E78C-41FF-972C-B5DD0714355E}" type="presOf" srcId="{6936FEBA-E07D-46F8-9A01-8B4B83995EBB}" destId="{DD055256-E95D-4B69-8CF6-5F594DCC5501}" srcOrd="0" destOrd="0" presId="urn:microsoft.com/office/officeart/2005/8/layout/chevron1"/>
    <dgm:cxn modelId="{9D0A4A8B-9F70-428B-9769-4B2DAE389F41}" srcId="{D88DA0CB-016B-4240-B3AD-92FB3DDC2D0F}" destId="{E8B580E8-D074-4B6C-BB87-03ABCA61F40E}" srcOrd="3" destOrd="0" parTransId="{8E1EE053-C305-493F-8C7D-FA886EF1E303}" sibTransId="{BAA5D3EA-5092-47A3-BEC4-F1427CB38B8A}"/>
    <dgm:cxn modelId="{F37219BC-879C-4E1A-9486-92EEA9A690C2}" type="presOf" srcId="{E8B580E8-D074-4B6C-BB87-03ABCA61F40E}" destId="{BB3BE9AA-E353-47A6-96D8-5B16DA7EB1A8}" srcOrd="0" destOrd="0" presId="urn:microsoft.com/office/officeart/2005/8/layout/chevron1"/>
    <dgm:cxn modelId="{93F0EA42-EA12-4AB8-8FC6-9B734D1F29DA}" type="presOf" srcId="{CB003262-392D-4375-8FCD-6F512A763EEB}" destId="{B17C4CED-DC88-488A-9363-1E937866F413}" srcOrd="0" destOrd="0" presId="urn:microsoft.com/office/officeart/2005/8/layout/chevron1"/>
    <dgm:cxn modelId="{0F4FD22B-02EF-4385-9AB1-CF9AA5B270A4}" srcId="{D88DA0CB-016B-4240-B3AD-92FB3DDC2D0F}" destId="{CB003262-392D-4375-8FCD-6F512A763EEB}" srcOrd="1" destOrd="0" parTransId="{0CC3FEC5-1A58-45EF-930E-4EF84FD308B0}" sibTransId="{0DE3150E-EA98-43B2-A582-534F41B177F2}"/>
    <dgm:cxn modelId="{4B7ADB46-9B48-4B33-8B96-67AF487C2236}" srcId="{D88DA0CB-016B-4240-B3AD-92FB3DDC2D0F}" destId="{6936FEBA-E07D-46F8-9A01-8B4B83995EBB}" srcOrd="2" destOrd="0" parTransId="{3E0E93B6-F3D8-418E-8055-BC1C14938DF4}" sibTransId="{DE053513-71CA-47F2-A580-D7491C38FF46}"/>
    <dgm:cxn modelId="{0A7411C5-E655-4B98-92E0-76B17F83743B}" type="presParOf" srcId="{CE846BA4-38DA-4251-A403-9A776849D5D7}" destId="{A01AC13A-9C3B-493F-8F16-23B6593D768C}" srcOrd="0" destOrd="0" presId="urn:microsoft.com/office/officeart/2005/8/layout/chevron1"/>
    <dgm:cxn modelId="{252D7BE9-14EE-4F48-8637-094E12FDF83B}" type="presParOf" srcId="{CE846BA4-38DA-4251-A403-9A776849D5D7}" destId="{175C46E5-F9BA-487E-8F68-DB21C601965F}" srcOrd="1" destOrd="0" presId="urn:microsoft.com/office/officeart/2005/8/layout/chevron1"/>
    <dgm:cxn modelId="{82E26DD1-E525-407F-A3F9-D0E1FC976922}" type="presParOf" srcId="{CE846BA4-38DA-4251-A403-9A776849D5D7}" destId="{B17C4CED-DC88-488A-9363-1E937866F413}" srcOrd="2" destOrd="0" presId="urn:microsoft.com/office/officeart/2005/8/layout/chevron1"/>
    <dgm:cxn modelId="{F8C7CC27-4E77-4511-BC5F-366480FCA253}" type="presParOf" srcId="{CE846BA4-38DA-4251-A403-9A776849D5D7}" destId="{84F24BAF-90B1-4FB8-BA3A-66E136EA8B65}" srcOrd="3" destOrd="0" presId="urn:microsoft.com/office/officeart/2005/8/layout/chevron1"/>
    <dgm:cxn modelId="{F2DB3BBE-2CCE-4C2F-996A-ADB6CFC166DB}" type="presParOf" srcId="{CE846BA4-38DA-4251-A403-9A776849D5D7}" destId="{DD055256-E95D-4B69-8CF6-5F594DCC5501}" srcOrd="4" destOrd="0" presId="urn:microsoft.com/office/officeart/2005/8/layout/chevron1"/>
    <dgm:cxn modelId="{D281839F-E5E1-444C-B0AB-A536CA9B9FE8}" type="presParOf" srcId="{CE846BA4-38DA-4251-A403-9A776849D5D7}" destId="{0AE105AD-4BF4-4982-850B-2D2E078D5165}" srcOrd="5" destOrd="0" presId="urn:microsoft.com/office/officeart/2005/8/layout/chevron1"/>
    <dgm:cxn modelId="{8562EC67-B738-4F59-8EDC-68843B3D320F}" type="presParOf" srcId="{CE846BA4-38DA-4251-A403-9A776849D5D7}" destId="{BB3BE9AA-E353-47A6-96D8-5B16DA7EB1A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8DA0CB-016B-4240-B3AD-92FB3DDC2D0F}" type="doc">
      <dgm:prSet loTypeId="urn:microsoft.com/office/officeart/2005/8/layout/chevron1" loCatId="process" qsTypeId="urn:microsoft.com/office/officeart/2005/8/quickstyle/simple1" qsCatId="simple" csTypeId="urn:microsoft.com/office/officeart/2005/8/colors/colorful1#9" csCatId="colorful" phldr="1"/>
      <dgm:spPr/>
    </dgm:pt>
    <dgm:pt modelId="{6A72CE07-34EC-4069-8BA6-0D9D3A88C7F3}">
      <dgm:prSet phldrT="[Testo]"/>
      <dgm:spPr>
        <a:solidFill>
          <a:schemeClr val="bg1"/>
        </a:solidFill>
      </dgm:spPr>
      <dgm:t>
        <a:bodyPr/>
        <a:lstStyle/>
        <a:p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ADE21A02-2D21-4666-B0CF-B85C4143D9E1}" type="parTrans" cxnId="{68D179EF-3ED1-4A59-AFC6-8856DDCE05CA}">
      <dgm:prSet/>
      <dgm:spPr/>
      <dgm:t>
        <a:bodyPr/>
        <a:lstStyle/>
        <a:p>
          <a:endParaRPr lang="en-US" b="1"/>
        </a:p>
      </dgm:t>
    </dgm:pt>
    <dgm:pt modelId="{0CD28CC1-7E88-48F5-8FDC-29E81D82A7A2}" type="sibTrans" cxnId="{68D179EF-3ED1-4A59-AFC6-8856DDCE05CA}">
      <dgm:prSet/>
      <dgm:spPr/>
      <dgm:t>
        <a:bodyPr/>
        <a:lstStyle/>
        <a:p>
          <a:endParaRPr lang="en-US" b="1"/>
        </a:p>
      </dgm:t>
    </dgm:pt>
    <dgm:pt modelId="{CB003262-392D-4375-8FCD-6F512A763EEB}">
      <dgm:prSet phldrT="[Testo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 smtClean="0">
              <a:solidFill>
                <a:schemeClr val="tx2"/>
              </a:solidFill>
            </a:rPr>
            <a:t>25ns scrubbing</a:t>
          </a:r>
        </a:p>
        <a:p>
          <a:r>
            <a:rPr lang="en-US" sz="1400" b="1" dirty="0" smtClean="0">
              <a:solidFill>
                <a:schemeClr val="tx2"/>
              </a:solidFill>
            </a:rPr>
            <a:t>(5 days)</a:t>
          </a:r>
          <a:endParaRPr lang="en-US" sz="1400" b="1" dirty="0">
            <a:solidFill>
              <a:schemeClr val="tx2"/>
            </a:solidFill>
          </a:endParaRPr>
        </a:p>
      </dgm:t>
    </dgm:pt>
    <dgm:pt modelId="{0CC3FEC5-1A58-45EF-930E-4EF84FD308B0}" type="parTrans" cxnId="{0F4FD22B-02EF-4385-9AB1-CF9AA5B270A4}">
      <dgm:prSet/>
      <dgm:spPr/>
      <dgm:t>
        <a:bodyPr/>
        <a:lstStyle/>
        <a:p>
          <a:endParaRPr lang="en-US" b="1"/>
        </a:p>
      </dgm:t>
    </dgm:pt>
    <dgm:pt modelId="{0DE3150E-EA98-43B2-A582-534F41B177F2}" type="sibTrans" cxnId="{0F4FD22B-02EF-4385-9AB1-CF9AA5B270A4}">
      <dgm:prSet/>
      <dgm:spPr/>
      <dgm:t>
        <a:bodyPr/>
        <a:lstStyle/>
        <a:p>
          <a:endParaRPr lang="en-US" b="1"/>
        </a:p>
      </dgm:t>
    </dgm:pt>
    <dgm:pt modelId="{6936FEBA-E07D-46F8-9A01-8B4B83995EBB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 smtClean="0">
              <a:solidFill>
                <a:schemeClr val="tx2"/>
              </a:solidFill>
            </a:rPr>
            <a:t>25ns test ramps + commissioning         (≈ 5 days)</a:t>
          </a:r>
          <a:endParaRPr lang="en-US" sz="1400" b="1" dirty="0">
            <a:solidFill>
              <a:schemeClr val="tx2"/>
            </a:solidFill>
          </a:endParaRPr>
        </a:p>
      </dgm:t>
    </dgm:pt>
    <dgm:pt modelId="{3E0E93B6-F3D8-418E-8055-BC1C14938DF4}" type="parTrans" cxnId="{4B7ADB46-9B48-4B33-8B96-67AF487C2236}">
      <dgm:prSet/>
      <dgm:spPr/>
      <dgm:t>
        <a:bodyPr/>
        <a:lstStyle/>
        <a:p>
          <a:endParaRPr lang="en-US" b="1"/>
        </a:p>
      </dgm:t>
    </dgm:pt>
    <dgm:pt modelId="{DE053513-71CA-47F2-A580-D7491C38FF46}" type="sibTrans" cxnId="{4B7ADB46-9B48-4B33-8B96-67AF487C2236}">
      <dgm:prSet/>
      <dgm:spPr/>
      <dgm:t>
        <a:bodyPr/>
        <a:lstStyle/>
        <a:p>
          <a:endParaRPr lang="en-US" b="1"/>
        </a:p>
      </dgm:t>
    </dgm:pt>
    <dgm:pt modelId="{A974394C-7164-AB47-B3DF-092FA79C7B3F}">
      <dgm:prSet custT="1"/>
      <dgm:spPr/>
      <dgm:t>
        <a:bodyPr/>
        <a:lstStyle/>
        <a:p>
          <a:r>
            <a:rPr lang="en-US" sz="1400" b="1" dirty="0" smtClean="0"/>
            <a:t>Scrubbing with doublet beams  </a:t>
          </a:r>
          <a:endParaRPr lang="en-US" sz="1400" b="1" dirty="0" smtClean="0"/>
        </a:p>
        <a:p>
          <a:r>
            <a:rPr lang="en-US" sz="1400" b="1" dirty="0" smtClean="0"/>
            <a:t>(</a:t>
          </a:r>
          <a:r>
            <a:rPr lang="en-US" sz="1400" b="1" dirty="0" smtClean="0">
              <a:solidFill>
                <a:schemeClr val="bg1"/>
              </a:solidFill>
            </a:rPr>
            <a:t>≈ 5 days)</a:t>
          </a:r>
          <a:endParaRPr lang="en-US" sz="1400" b="1" dirty="0">
            <a:solidFill>
              <a:schemeClr val="bg1"/>
            </a:solidFill>
          </a:endParaRPr>
        </a:p>
      </dgm:t>
    </dgm:pt>
    <dgm:pt modelId="{734929B7-DC5E-314E-A3CF-30BB9D71B556}" type="parTrans" cxnId="{E164E870-8805-2C42-8724-DF62A5159660}">
      <dgm:prSet/>
      <dgm:spPr/>
      <dgm:t>
        <a:bodyPr/>
        <a:lstStyle/>
        <a:p>
          <a:endParaRPr lang="en-US"/>
        </a:p>
      </dgm:t>
    </dgm:pt>
    <dgm:pt modelId="{00C49432-7749-0648-AC4E-A03E6D7C9557}" type="sibTrans" cxnId="{E164E870-8805-2C42-8724-DF62A5159660}">
      <dgm:prSet/>
      <dgm:spPr/>
      <dgm:t>
        <a:bodyPr/>
        <a:lstStyle/>
        <a:p>
          <a:endParaRPr lang="en-US"/>
        </a:p>
      </dgm:t>
    </dgm:pt>
    <dgm:pt modelId="{CE846BA4-38DA-4251-A403-9A776849D5D7}" type="pres">
      <dgm:prSet presAssocID="{D88DA0CB-016B-4240-B3AD-92FB3DDC2D0F}" presName="Name0" presStyleCnt="0">
        <dgm:presLayoutVars>
          <dgm:dir/>
          <dgm:animLvl val="lvl"/>
          <dgm:resizeHandles val="exact"/>
        </dgm:presLayoutVars>
      </dgm:prSet>
      <dgm:spPr/>
    </dgm:pt>
    <dgm:pt modelId="{A01AC13A-9C3B-493F-8F16-23B6593D768C}" type="pres">
      <dgm:prSet presAssocID="{6A72CE07-34EC-4069-8BA6-0D9D3A88C7F3}" presName="parTxOnly" presStyleLbl="node1" presStyleIdx="0" presStyleCnt="4" custScaleX="329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5C46E5-F9BA-487E-8F68-DB21C601965F}" type="pres">
      <dgm:prSet presAssocID="{0CD28CC1-7E88-48F5-8FDC-29E81D82A7A2}" presName="parTxOnlySpace" presStyleCnt="0"/>
      <dgm:spPr/>
    </dgm:pt>
    <dgm:pt modelId="{B17C4CED-DC88-488A-9363-1E937866F413}" type="pres">
      <dgm:prSet presAssocID="{CB003262-392D-4375-8FCD-6F512A763EEB}" presName="parTxOnly" presStyleLbl="node1" presStyleIdx="1" presStyleCnt="4" custScaleX="106866" custScaleY="1007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F24BAF-90B1-4FB8-BA3A-66E136EA8B65}" type="pres">
      <dgm:prSet presAssocID="{0DE3150E-EA98-43B2-A582-534F41B177F2}" presName="parTxOnlySpace" presStyleCnt="0"/>
      <dgm:spPr/>
    </dgm:pt>
    <dgm:pt modelId="{CA3273C6-6A53-8442-9E7D-717DB409210C}" type="pres">
      <dgm:prSet presAssocID="{A974394C-7164-AB47-B3DF-092FA79C7B3F}" presName="parTxOnly" presStyleLbl="node1" presStyleIdx="2" presStyleCnt="4" custScaleX="1171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2BCF66-2598-6C48-9D2B-BE10D03D8CCB}" type="pres">
      <dgm:prSet presAssocID="{00C49432-7749-0648-AC4E-A03E6D7C9557}" presName="parTxOnlySpace" presStyleCnt="0"/>
      <dgm:spPr/>
    </dgm:pt>
    <dgm:pt modelId="{DD055256-E95D-4B69-8CF6-5F594DCC5501}" type="pres">
      <dgm:prSet presAssocID="{6936FEBA-E07D-46F8-9A01-8B4B83995EBB}" presName="parTxOnly" presStyleLbl="node1" presStyleIdx="3" presStyleCnt="4" custScaleX="115863" custScaleY="1007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D179EF-3ED1-4A59-AFC6-8856DDCE05CA}" srcId="{D88DA0CB-016B-4240-B3AD-92FB3DDC2D0F}" destId="{6A72CE07-34EC-4069-8BA6-0D9D3A88C7F3}" srcOrd="0" destOrd="0" parTransId="{ADE21A02-2D21-4666-B0CF-B85C4143D9E1}" sibTransId="{0CD28CC1-7E88-48F5-8FDC-29E81D82A7A2}"/>
    <dgm:cxn modelId="{E874F77E-421C-4BEB-A1AC-E1C10FF2E03E}" type="presOf" srcId="{A974394C-7164-AB47-B3DF-092FA79C7B3F}" destId="{CA3273C6-6A53-8442-9E7D-717DB409210C}" srcOrd="0" destOrd="0" presId="urn:microsoft.com/office/officeart/2005/8/layout/chevron1"/>
    <dgm:cxn modelId="{90CCE8CE-F560-4ABA-93A6-1FDEB41169F6}" type="presOf" srcId="{D88DA0CB-016B-4240-B3AD-92FB3DDC2D0F}" destId="{CE846BA4-38DA-4251-A403-9A776849D5D7}" srcOrd="0" destOrd="0" presId="urn:microsoft.com/office/officeart/2005/8/layout/chevron1"/>
    <dgm:cxn modelId="{E164E870-8805-2C42-8724-DF62A5159660}" srcId="{D88DA0CB-016B-4240-B3AD-92FB3DDC2D0F}" destId="{A974394C-7164-AB47-B3DF-092FA79C7B3F}" srcOrd="2" destOrd="0" parTransId="{734929B7-DC5E-314E-A3CF-30BB9D71B556}" sibTransId="{00C49432-7749-0648-AC4E-A03E6D7C9557}"/>
    <dgm:cxn modelId="{B2645CBB-687B-4C6C-802B-BB2393422E85}" type="presOf" srcId="{6A72CE07-34EC-4069-8BA6-0D9D3A88C7F3}" destId="{A01AC13A-9C3B-493F-8F16-23B6593D768C}" srcOrd="0" destOrd="0" presId="urn:microsoft.com/office/officeart/2005/8/layout/chevron1"/>
    <dgm:cxn modelId="{8BFB386D-C1C1-4317-815F-A30104FA2FDD}" type="presOf" srcId="{6936FEBA-E07D-46F8-9A01-8B4B83995EBB}" destId="{DD055256-E95D-4B69-8CF6-5F594DCC5501}" srcOrd="0" destOrd="0" presId="urn:microsoft.com/office/officeart/2005/8/layout/chevron1"/>
    <dgm:cxn modelId="{4F3C0B8B-9804-460A-B3C3-26EB3EC1C2F8}" type="presOf" srcId="{CB003262-392D-4375-8FCD-6F512A763EEB}" destId="{B17C4CED-DC88-488A-9363-1E937866F413}" srcOrd="0" destOrd="0" presId="urn:microsoft.com/office/officeart/2005/8/layout/chevron1"/>
    <dgm:cxn modelId="{0F4FD22B-02EF-4385-9AB1-CF9AA5B270A4}" srcId="{D88DA0CB-016B-4240-B3AD-92FB3DDC2D0F}" destId="{CB003262-392D-4375-8FCD-6F512A763EEB}" srcOrd="1" destOrd="0" parTransId="{0CC3FEC5-1A58-45EF-930E-4EF84FD308B0}" sibTransId="{0DE3150E-EA98-43B2-A582-534F41B177F2}"/>
    <dgm:cxn modelId="{4B7ADB46-9B48-4B33-8B96-67AF487C2236}" srcId="{D88DA0CB-016B-4240-B3AD-92FB3DDC2D0F}" destId="{6936FEBA-E07D-46F8-9A01-8B4B83995EBB}" srcOrd="3" destOrd="0" parTransId="{3E0E93B6-F3D8-418E-8055-BC1C14938DF4}" sibTransId="{DE053513-71CA-47F2-A580-D7491C38FF46}"/>
    <dgm:cxn modelId="{F7C1AC17-93A1-4511-AACB-B10E1B7D5A36}" type="presParOf" srcId="{CE846BA4-38DA-4251-A403-9A776849D5D7}" destId="{A01AC13A-9C3B-493F-8F16-23B6593D768C}" srcOrd="0" destOrd="0" presId="urn:microsoft.com/office/officeart/2005/8/layout/chevron1"/>
    <dgm:cxn modelId="{7BADB820-9A1A-4B1E-BFDB-3CF0B6134464}" type="presParOf" srcId="{CE846BA4-38DA-4251-A403-9A776849D5D7}" destId="{175C46E5-F9BA-487E-8F68-DB21C601965F}" srcOrd="1" destOrd="0" presId="urn:microsoft.com/office/officeart/2005/8/layout/chevron1"/>
    <dgm:cxn modelId="{4F0D5249-6B90-4BD9-A1EF-A6786CBB37D9}" type="presParOf" srcId="{CE846BA4-38DA-4251-A403-9A776849D5D7}" destId="{B17C4CED-DC88-488A-9363-1E937866F413}" srcOrd="2" destOrd="0" presId="urn:microsoft.com/office/officeart/2005/8/layout/chevron1"/>
    <dgm:cxn modelId="{1B83C248-976D-4491-B65F-0617EAAB8466}" type="presParOf" srcId="{CE846BA4-38DA-4251-A403-9A776849D5D7}" destId="{84F24BAF-90B1-4FB8-BA3A-66E136EA8B65}" srcOrd="3" destOrd="0" presId="urn:microsoft.com/office/officeart/2005/8/layout/chevron1"/>
    <dgm:cxn modelId="{E20E456C-CADB-4E2A-995F-789D38B43048}" type="presParOf" srcId="{CE846BA4-38DA-4251-A403-9A776849D5D7}" destId="{CA3273C6-6A53-8442-9E7D-717DB409210C}" srcOrd="4" destOrd="0" presId="urn:microsoft.com/office/officeart/2005/8/layout/chevron1"/>
    <dgm:cxn modelId="{19772701-6C95-440C-BEAD-EBBE75702E87}" type="presParOf" srcId="{CE846BA4-38DA-4251-A403-9A776849D5D7}" destId="{342BCF66-2598-6C48-9D2B-BE10D03D8CCB}" srcOrd="5" destOrd="0" presId="urn:microsoft.com/office/officeart/2005/8/layout/chevron1"/>
    <dgm:cxn modelId="{073DEF0F-162D-4E3F-AF43-74094E636D81}" type="presParOf" srcId="{CE846BA4-38DA-4251-A403-9A776849D5D7}" destId="{DD055256-E95D-4B69-8CF6-5F594DCC550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AC13A-9C3B-493F-8F16-23B6593D768C}">
      <dsp:nvSpPr>
        <dsp:cNvPr id="0" name=""/>
        <dsp:cNvSpPr/>
      </dsp:nvSpPr>
      <dsp:spPr>
        <a:xfrm>
          <a:off x="1286" y="0"/>
          <a:ext cx="1991323" cy="762000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Commissioning (</a:t>
          </a:r>
          <a:r>
            <a:rPr lang="en-US" sz="1200" b="1" kern="1200" smtClean="0">
              <a:solidFill>
                <a:schemeClr val="accent2">
                  <a:lumMod val="75000"/>
                </a:schemeClr>
              </a:solidFill>
            </a:rPr>
            <a:t>low </a:t>
          </a:r>
          <a:r>
            <a:rPr lang="en-US" sz="1200" b="1" kern="1200" smtClean="0">
              <a:solidFill>
                <a:schemeClr val="accent2">
                  <a:lumMod val="75000"/>
                </a:schemeClr>
              </a:solidFill>
            </a:rPr>
            <a:t>intensity / luminosity</a:t>
          </a:r>
          <a:r>
            <a:rPr lang="en-US" sz="1200" b="1" kern="1200" dirty="0" smtClean="0">
              <a:solidFill>
                <a:schemeClr val="accent2">
                  <a:lumMod val="75000"/>
                </a:schemeClr>
              </a:solidFill>
            </a:rPr>
            <a:t>) </a:t>
          </a:r>
          <a:endParaRPr lang="en-US" sz="1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382286" y="0"/>
        <a:ext cx="1229323" cy="762000"/>
      </dsp:txXfrm>
    </dsp:sp>
    <dsp:sp modelId="{B17C4CED-DC88-488A-9363-1E937866F413}">
      <dsp:nvSpPr>
        <dsp:cNvPr id="0" name=""/>
        <dsp:cNvSpPr/>
      </dsp:nvSpPr>
      <dsp:spPr>
        <a:xfrm>
          <a:off x="1754410" y="0"/>
          <a:ext cx="2545541" cy="762000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2"/>
              </a:solidFill>
            </a:rPr>
            <a:t>Vacuum conditioning (50ns/short trains 25ns)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2"/>
              </a:solidFill>
            </a:rPr>
            <a:t>(5-7 days)</a:t>
          </a:r>
          <a:endParaRPr lang="en-US" sz="1200" b="1" kern="1200" dirty="0">
            <a:solidFill>
              <a:schemeClr val="tx2"/>
            </a:solidFill>
          </a:endParaRPr>
        </a:p>
      </dsp:txBody>
      <dsp:txXfrm>
        <a:off x="2135410" y="0"/>
        <a:ext cx="1783541" cy="762000"/>
      </dsp:txXfrm>
    </dsp:sp>
    <dsp:sp modelId="{DD055256-E95D-4B69-8CF6-5F594DCC5501}">
      <dsp:nvSpPr>
        <dsp:cNvPr id="0" name=""/>
        <dsp:cNvSpPr/>
      </dsp:nvSpPr>
      <dsp:spPr>
        <a:xfrm>
          <a:off x="4061752" y="0"/>
          <a:ext cx="1612562" cy="76200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2"/>
              </a:solidFill>
            </a:rPr>
            <a:t>Scrubbing with 25ns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2"/>
              </a:solidFill>
            </a:rPr>
            <a:t>(2 days)</a:t>
          </a:r>
          <a:endParaRPr lang="en-US" sz="1200" b="1" kern="1200" dirty="0">
            <a:solidFill>
              <a:schemeClr val="tx2"/>
            </a:solidFill>
          </a:endParaRPr>
        </a:p>
      </dsp:txBody>
      <dsp:txXfrm>
        <a:off x="4442752" y="0"/>
        <a:ext cx="850562" cy="762000"/>
      </dsp:txXfrm>
    </dsp:sp>
    <dsp:sp modelId="{BB3BE9AA-E353-47A6-96D8-5B16DA7EB1A8}">
      <dsp:nvSpPr>
        <dsp:cNvPr id="0" name=""/>
        <dsp:cNvSpPr/>
      </dsp:nvSpPr>
      <dsp:spPr>
        <a:xfrm>
          <a:off x="5436115" y="0"/>
          <a:ext cx="2944597" cy="762000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accent3">
                  <a:lumMod val="50000"/>
                </a:schemeClr>
              </a:solidFill>
            </a:rPr>
            <a:t>50ns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accent3">
                  <a:lumMod val="50000"/>
                </a:schemeClr>
              </a:solidFill>
            </a:rPr>
            <a:t>(intensity ramp up + physics)</a:t>
          </a:r>
          <a:endParaRPr lang="en-US" sz="14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817115" y="0"/>
        <a:ext cx="2182597" cy="76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AC13A-9C3B-493F-8F16-23B6593D768C}">
      <dsp:nvSpPr>
        <dsp:cNvPr id="0" name=""/>
        <dsp:cNvSpPr/>
      </dsp:nvSpPr>
      <dsp:spPr>
        <a:xfrm>
          <a:off x="2150" y="123349"/>
          <a:ext cx="720840" cy="875311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69342" rIns="69342" bIns="69342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150" y="123349"/>
        <a:ext cx="720840" cy="875311"/>
      </dsp:txXfrm>
    </dsp:sp>
    <dsp:sp modelId="{B17C4CED-DC88-488A-9363-1E937866F413}">
      <dsp:nvSpPr>
        <dsp:cNvPr id="0" name=""/>
        <dsp:cNvSpPr/>
      </dsp:nvSpPr>
      <dsp:spPr>
        <a:xfrm>
          <a:off x="504163" y="119861"/>
          <a:ext cx="2338525" cy="88228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2"/>
              </a:solidFill>
            </a:rPr>
            <a:t>25ns scrubbing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2"/>
              </a:solidFill>
            </a:rPr>
            <a:t>(5 days)</a:t>
          </a:r>
          <a:endParaRPr lang="en-US" sz="1400" b="1" kern="1200" dirty="0">
            <a:solidFill>
              <a:schemeClr val="tx2"/>
            </a:solidFill>
          </a:endParaRPr>
        </a:p>
      </dsp:txBody>
      <dsp:txXfrm>
        <a:off x="945307" y="119861"/>
        <a:ext cx="1456238" cy="882287"/>
      </dsp:txXfrm>
    </dsp:sp>
    <dsp:sp modelId="{CA3273C6-6A53-8442-9E7D-717DB409210C}">
      <dsp:nvSpPr>
        <dsp:cNvPr id="0" name=""/>
        <dsp:cNvSpPr/>
      </dsp:nvSpPr>
      <dsp:spPr>
        <a:xfrm>
          <a:off x="2623860" y="123349"/>
          <a:ext cx="2564267" cy="87531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Scrubbing with doublet beams  </a:t>
          </a:r>
          <a:endParaRPr lang="en-US" sz="14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(</a:t>
          </a:r>
          <a:r>
            <a:rPr lang="en-US" sz="1400" b="1" kern="1200" dirty="0" smtClean="0">
              <a:solidFill>
                <a:schemeClr val="bg1"/>
              </a:solidFill>
            </a:rPr>
            <a:t>≈ 5 days)</a:t>
          </a:r>
          <a:endParaRPr lang="en-US" sz="1400" b="1" kern="1200" dirty="0">
            <a:solidFill>
              <a:schemeClr val="bg1"/>
            </a:solidFill>
          </a:endParaRPr>
        </a:p>
      </dsp:txBody>
      <dsp:txXfrm>
        <a:off x="3061516" y="123349"/>
        <a:ext cx="1688956" cy="875311"/>
      </dsp:txXfrm>
    </dsp:sp>
    <dsp:sp modelId="{DD055256-E95D-4B69-8CF6-5F594DCC5501}">
      <dsp:nvSpPr>
        <dsp:cNvPr id="0" name=""/>
        <dsp:cNvSpPr/>
      </dsp:nvSpPr>
      <dsp:spPr>
        <a:xfrm>
          <a:off x="4969300" y="119861"/>
          <a:ext cx="2535404" cy="88228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2"/>
              </a:solidFill>
            </a:rPr>
            <a:t>25ns test ramps + commissioning         (≈ 5 days)</a:t>
          </a:r>
          <a:endParaRPr lang="en-US" sz="1400" b="1" kern="1200" dirty="0">
            <a:solidFill>
              <a:schemeClr val="tx2"/>
            </a:solidFill>
          </a:endParaRPr>
        </a:p>
      </dsp:txBody>
      <dsp:txXfrm>
        <a:off x="5410444" y="119861"/>
        <a:ext cx="1653117" cy="882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7E6B6-6934-42B1-8404-34BD2A9DD528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23607-2240-4054-9CC5-036C37FE40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3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015F4-C0F1-457E-9E7D-04296FCDE4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8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9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05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3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5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53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74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39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54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4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7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7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06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DFEB2-6338-4267-A227-D335C78B08C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5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5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5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6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0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72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3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23607-2240-4054-9CC5-036C37FE40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8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20A0B-B7F7-497A-AEF5-90347360104E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84751-89F5-47DB-9953-D3AD086FB42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gif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3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27.emf"/><Relationship Id="rId4" Type="http://schemas.openxmlformats.org/officeDocument/2006/relationships/image" Target="../media/image3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 descr="http://4.bp.blogspot.com/-VpPGBc_1VvM/TdrPT-gKgQI/AAAAAAAABVc/sgFKeCh5AYk/s1600/LHC+tunnel+2.jpg"/>
          <p:cNvPicPr>
            <a:picLocks noChangeAspect="1" noChangeArrowheads="1"/>
          </p:cNvPicPr>
          <p:nvPr/>
        </p:nvPicPr>
        <p:blipFill>
          <a:blip r:embed="rId3" cstate="print">
            <a:lum bright="-4000" contrast="-36000"/>
          </a:blip>
          <a:srcRect l="8830" r="2941"/>
          <a:stretch>
            <a:fillRect/>
          </a:stretch>
        </p:blipFill>
        <p:spPr bwMode="auto">
          <a:xfrm>
            <a:off x="0" y="-1"/>
            <a:ext cx="9144000" cy="6898481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67" y="265912"/>
            <a:ext cx="1453629" cy="1429254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0" y="2250740"/>
            <a:ext cx="9144000" cy="1077218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Electron cloud studies for CERN particle accelerators and simulation code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development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0" y="3858143"/>
            <a:ext cx="9144000" cy="1200329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Doctoral thesis by: Giovanni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Iadarola</a:t>
            </a: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  <a:p>
            <a:pPr algn="ctr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Tutors: Giovanni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Miano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, Giovanni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Rumolo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-10769" y="6474822"/>
            <a:ext cx="9144000" cy="338554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Napoli, 23 May 2014</a:t>
            </a:r>
            <a:endParaRPr 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  <p:pic>
        <p:nvPicPr>
          <p:cNvPr id="18" name="Picture 2" descr="C:\Octavio\CERN\cern_logo_white.gif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496" y="179232"/>
            <a:ext cx="1676400" cy="162273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9318" y="450726"/>
            <a:ext cx="9144000" cy="769441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Università</a:t>
            </a:r>
            <a:r>
              <a:rPr lang="en-US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en-US" sz="2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degli</a:t>
            </a:r>
            <a:r>
              <a:rPr lang="en-US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en-US" sz="2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Studi</a:t>
            </a:r>
            <a:r>
              <a:rPr lang="en-US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 di Napoli Federico II</a:t>
            </a:r>
          </a:p>
          <a:p>
            <a:pPr algn="ctr"/>
            <a:r>
              <a:rPr lang="en-US" sz="2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</a:rPr>
              <a:t>European Organization for Nuclear Research (CERN)</a:t>
            </a:r>
            <a:endParaRPr lang="en-US" sz="2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42456"/>
            <a:ext cx="7966462" cy="2267123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electron cloud buildup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67"/>
          <p:cNvCxnSpPr>
            <a:endCxn id="23" idx="0"/>
          </p:cNvCxnSpPr>
          <p:nvPr/>
        </p:nvCxnSpPr>
        <p:spPr>
          <a:xfrm flipH="1">
            <a:off x="1002124" y="2950568"/>
            <a:ext cx="102534" cy="1277379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15168" y="4227947"/>
            <a:ext cx="117391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lvl="2"/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Proton bunch</a:t>
            </a:r>
            <a:endParaRPr lang="en-US" sz="1400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  <p:cxnSp>
        <p:nvCxnSpPr>
          <p:cNvPr id="25" name="Connettore 2 67"/>
          <p:cNvCxnSpPr>
            <a:endCxn id="26" idx="2"/>
          </p:cNvCxnSpPr>
          <p:nvPr/>
        </p:nvCxnSpPr>
        <p:spPr>
          <a:xfrm flipV="1">
            <a:off x="1143000" y="1592796"/>
            <a:ext cx="216786" cy="472813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15168" y="1069576"/>
            <a:ext cx="1889235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e</a:t>
            </a:r>
            <a:r>
              <a:rPr lang="en-US" sz="1400" baseline="300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-</a:t>
            </a:r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 is emitted (photoelectric effect) </a:t>
            </a:r>
            <a:endParaRPr lang="en-US" sz="1400" baseline="30000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245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42456"/>
            <a:ext cx="7966462" cy="2267123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electron cloud buildup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67"/>
          <p:cNvCxnSpPr>
            <a:endCxn id="23" idx="0"/>
          </p:cNvCxnSpPr>
          <p:nvPr/>
        </p:nvCxnSpPr>
        <p:spPr>
          <a:xfrm flipH="1">
            <a:off x="1002124" y="2950568"/>
            <a:ext cx="102534" cy="1277379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15168" y="4227947"/>
            <a:ext cx="117391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lvl="2"/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Proton bunch</a:t>
            </a:r>
            <a:endParaRPr lang="en-US" sz="1400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  <p:cxnSp>
        <p:nvCxnSpPr>
          <p:cNvPr id="25" name="Connettore 2 67"/>
          <p:cNvCxnSpPr>
            <a:endCxn id="26" idx="2"/>
          </p:cNvCxnSpPr>
          <p:nvPr/>
        </p:nvCxnSpPr>
        <p:spPr>
          <a:xfrm flipV="1">
            <a:off x="1143000" y="1592796"/>
            <a:ext cx="216786" cy="472813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15168" y="1069576"/>
            <a:ext cx="1889235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e</a:t>
            </a:r>
            <a:r>
              <a:rPr lang="en-US" sz="1400" baseline="300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-</a:t>
            </a:r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 is emitted (photoelectric effect) </a:t>
            </a:r>
            <a:endParaRPr lang="en-US" sz="1400" baseline="30000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491880" y="2583891"/>
            <a:ext cx="5256584" cy="3595888"/>
            <a:chOff x="2627784" y="2492897"/>
            <a:chExt cx="5256584" cy="3595888"/>
          </a:xfrm>
        </p:grpSpPr>
        <p:sp>
          <p:nvSpPr>
            <p:cNvPr id="40" name="Rectangle 39"/>
            <p:cNvSpPr/>
            <p:nvPr/>
          </p:nvSpPr>
          <p:spPr>
            <a:xfrm>
              <a:off x="2627784" y="2492897"/>
              <a:ext cx="5256584" cy="35958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lvl="2" algn="ctr"/>
              <a:r>
                <a:rPr lang="en-US" sz="1400" dirty="0" smtClean="0">
                  <a:solidFill>
                    <a:srgbClr val="FF0000"/>
                  </a:solidFill>
                  <a:latin typeface="Calibri" pitchFamily="34" charset="0"/>
                  <a:sym typeface="Wingdings" panose="05000000000000000000" pitchFamily="2" charset="2"/>
                </a:rPr>
                <a:t> </a:t>
              </a:r>
              <a:endParaRPr lang="en-US" sz="1400" baseline="30000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65"/>
            <a:stretch/>
          </p:blipFill>
          <p:spPr>
            <a:xfrm>
              <a:off x="2843808" y="2950568"/>
              <a:ext cx="4846330" cy="304153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9902" y="4595269"/>
              <a:ext cx="1718489" cy="794965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2649578" y="2581236"/>
              <a:ext cx="52347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  <a:latin typeface="Calibri" pitchFamily="34" charset="0"/>
                </a:rPr>
                <a:t>Secondary Electron Emission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671900" y="4762142"/>
              <a:ext cx="7001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SEY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Connettore 2 67"/>
          <p:cNvCxnSpPr>
            <a:endCxn id="40" idx="1"/>
          </p:cNvCxnSpPr>
          <p:nvPr/>
        </p:nvCxnSpPr>
        <p:spPr>
          <a:xfrm>
            <a:off x="1587395" y="3589257"/>
            <a:ext cx="1904485" cy="792578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90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42456"/>
            <a:ext cx="7966462" cy="2267123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electron cloud buildup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3815916" y="975691"/>
            <a:ext cx="4320480" cy="7386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If the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SEY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is large enough, Secondary Electron Emission can drive an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avalanche multiplication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effect</a:t>
            </a:r>
            <a:r>
              <a:rPr lang="en-US" sz="1400" b="1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filling the beam chamber with an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 electron cloud</a:t>
            </a:r>
            <a:endParaRPr lang="en-US" sz="1400" b="1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  <p:cxnSp>
        <p:nvCxnSpPr>
          <p:cNvPr id="11" name="Connettore 2 67"/>
          <p:cNvCxnSpPr>
            <a:endCxn id="12" idx="0"/>
          </p:cNvCxnSpPr>
          <p:nvPr/>
        </p:nvCxnSpPr>
        <p:spPr>
          <a:xfrm flipH="1">
            <a:off x="1002124" y="2950568"/>
            <a:ext cx="102534" cy="1277379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5168" y="4227947"/>
            <a:ext cx="1173911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lvl="2"/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Proton bunch</a:t>
            </a:r>
            <a:endParaRPr lang="en-US" sz="1400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  <p:cxnSp>
        <p:nvCxnSpPr>
          <p:cNvPr id="14" name="Connettore 2 67"/>
          <p:cNvCxnSpPr>
            <a:endCxn id="15" idx="2"/>
          </p:cNvCxnSpPr>
          <p:nvPr/>
        </p:nvCxnSpPr>
        <p:spPr>
          <a:xfrm flipV="1">
            <a:off x="1143000" y="1592796"/>
            <a:ext cx="216786" cy="472813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15168" y="1069576"/>
            <a:ext cx="1889235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e</a:t>
            </a:r>
            <a:r>
              <a:rPr lang="en-US" sz="1400" baseline="300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-</a:t>
            </a:r>
            <a:r>
              <a:rPr lang="en-US" sz="14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 is emitted (photoelectric effect) </a:t>
            </a:r>
            <a:endParaRPr lang="en-US" sz="1400" baseline="30000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4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electron cloud buildup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4338"/>
            <a:ext cx="8834646" cy="2388758"/>
          </a:xfrm>
          <a:prstGeom prst="rect">
            <a:avLst/>
          </a:prstGeom>
        </p:spPr>
      </p:pic>
      <p:cxnSp>
        <p:nvCxnSpPr>
          <p:cNvPr id="23" name="Connettore 2 67"/>
          <p:cNvCxnSpPr>
            <a:stCxn id="4" idx="6"/>
            <a:endCxn id="22" idx="0"/>
          </p:cNvCxnSpPr>
          <p:nvPr/>
        </p:nvCxnSpPr>
        <p:spPr>
          <a:xfrm>
            <a:off x="1219200" y="3735034"/>
            <a:ext cx="1817407" cy="846094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67544" y="4581128"/>
            <a:ext cx="5138125" cy="1620180"/>
            <a:chOff x="441987" y="4365104"/>
            <a:chExt cx="5138125" cy="1620180"/>
          </a:xfrm>
        </p:grpSpPr>
        <p:sp>
          <p:nvSpPr>
            <p:cNvPr id="22" name="Rectangle 21"/>
            <p:cNvSpPr/>
            <p:nvPr/>
          </p:nvSpPr>
          <p:spPr>
            <a:xfrm>
              <a:off x="441987" y="4365104"/>
              <a:ext cx="5138125" cy="16201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lvl="2" algn="ctr"/>
              <a:r>
                <a:rPr lang="en-US" sz="1400" dirty="0" smtClean="0">
                  <a:solidFill>
                    <a:srgbClr val="FF0000"/>
                  </a:solidFill>
                  <a:latin typeface="Calibri" pitchFamily="34" charset="0"/>
                  <a:sym typeface="Wingdings" panose="05000000000000000000" pitchFamily="2" charset="2"/>
                </a:rPr>
                <a:t> </a:t>
              </a:r>
              <a:endParaRPr lang="en-US" sz="1400" baseline="30000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56" y="4509120"/>
              <a:ext cx="4749446" cy="1351614"/>
            </a:xfrm>
            <a:prstGeom prst="rect">
              <a:avLst/>
            </a:prstGeom>
          </p:spPr>
        </p:pic>
      </p:grpSp>
      <p:sp>
        <p:nvSpPr>
          <p:cNvPr id="4" name="Oval 3"/>
          <p:cNvSpPr/>
          <p:nvPr/>
        </p:nvSpPr>
        <p:spPr>
          <a:xfrm>
            <a:off x="899592" y="3537012"/>
            <a:ext cx="319608" cy="3960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20888" y="1185859"/>
            <a:ext cx="5616624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The electron density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grows exponentially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during the passage of the bunch train and then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saturates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(due to space charge effects within the cloud)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796136" y="2433273"/>
            <a:ext cx="2639143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The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trailing bunches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of the train see the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largest electron density</a:t>
            </a:r>
          </a:p>
        </p:txBody>
      </p:sp>
    </p:spTree>
    <p:extLst>
      <p:ext uri="{BB962C8B-B14F-4D97-AF65-F5344CB8AC3E}">
        <p14:creationId xmlns:p14="http://schemas.microsoft.com/office/powerpoint/2010/main" val="376058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electron cloud buildup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4338"/>
            <a:ext cx="8834646" cy="2388758"/>
          </a:xfrm>
          <a:prstGeom prst="rect">
            <a:avLst/>
          </a:prstGeom>
        </p:spPr>
      </p:pic>
      <p:cxnSp>
        <p:nvCxnSpPr>
          <p:cNvPr id="23" name="Connettore 2 67"/>
          <p:cNvCxnSpPr>
            <a:stCxn id="4" idx="6"/>
            <a:endCxn id="22" idx="0"/>
          </p:cNvCxnSpPr>
          <p:nvPr/>
        </p:nvCxnSpPr>
        <p:spPr>
          <a:xfrm>
            <a:off x="1219200" y="3735034"/>
            <a:ext cx="1817407" cy="846094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67544" y="4581128"/>
            <a:ext cx="5138125" cy="1620180"/>
            <a:chOff x="441987" y="4365104"/>
            <a:chExt cx="5138125" cy="1620180"/>
          </a:xfrm>
        </p:grpSpPr>
        <p:sp>
          <p:nvSpPr>
            <p:cNvPr id="22" name="Rectangle 21"/>
            <p:cNvSpPr/>
            <p:nvPr/>
          </p:nvSpPr>
          <p:spPr>
            <a:xfrm>
              <a:off x="441987" y="4365104"/>
              <a:ext cx="5138125" cy="16201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lvl="2" algn="ctr"/>
              <a:r>
                <a:rPr lang="en-US" sz="1400" dirty="0" smtClean="0">
                  <a:solidFill>
                    <a:srgbClr val="FF0000"/>
                  </a:solidFill>
                  <a:latin typeface="Calibri" pitchFamily="34" charset="0"/>
                  <a:sym typeface="Wingdings" panose="05000000000000000000" pitchFamily="2" charset="2"/>
                </a:rPr>
                <a:t> </a:t>
              </a:r>
              <a:endParaRPr lang="en-US" sz="1400" baseline="30000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56" y="4509120"/>
              <a:ext cx="4749446" cy="1351614"/>
            </a:xfrm>
            <a:prstGeom prst="rect">
              <a:avLst/>
            </a:prstGeom>
          </p:spPr>
        </p:pic>
      </p:grpSp>
      <p:sp>
        <p:nvSpPr>
          <p:cNvPr id="4" name="Oval 3"/>
          <p:cNvSpPr/>
          <p:nvPr/>
        </p:nvSpPr>
        <p:spPr>
          <a:xfrm>
            <a:off x="899592" y="3537012"/>
            <a:ext cx="319608" cy="3960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20888" y="1185859"/>
            <a:ext cx="5616624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The electron density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grows exponentially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during the passage of the bunch train and then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saturates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(due to space charge effects within the cloud)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796136" y="2433273"/>
            <a:ext cx="2639143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The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trailing bunches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of the train see the 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largest electron density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40427" y="1592796"/>
            <a:ext cx="5807883" cy="4066445"/>
            <a:chOff x="2627396" y="1503789"/>
            <a:chExt cx="5807883" cy="4066445"/>
          </a:xfrm>
        </p:grpSpPr>
        <p:pic>
          <p:nvPicPr>
            <p:cNvPr id="15" name="Picture 2" descr="http://cdn1.travelwireasia.com/wp-content/uploads/2013/06/Road-train-makes-dust-cloud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27396" y="1503789"/>
              <a:ext cx="5807883" cy="40664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771800" y="1599153"/>
              <a:ext cx="52347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alibri" pitchFamily="34" charset="0"/>
                </a:rPr>
                <a:t>Something like this…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62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electron cloud buildup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238712" y="620688"/>
            <a:ext cx="762715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The presence of electron clouds in the beam chamber can have serious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impact on the machine performance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. The most common effects are:</a:t>
            </a:r>
          </a:p>
          <a:p>
            <a:pPr marL="285750" lvl="2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Transverse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beam instabilities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(e.g. exponentially growing oscillation of beam position)</a:t>
            </a:r>
          </a:p>
          <a:p>
            <a:pPr marL="285750" lvl="2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Transverse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beam blow-up</a:t>
            </a:r>
          </a:p>
          <a:p>
            <a:pPr marL="285750" lvl="2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Particle losses</a:t>
            </a:r>
          </a:p>
          <a:p>
            <a:pPr marL="285750" lvl="2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Vacuum degradation</a:t>
            </a:r>
          </a:p>
          <a:p>
            <a:pPr marL="285750" lvl="2" indent="-285750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Heat load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(critical in cryogenic magnets)</a:t>
            </a:r>
          </a:p>
          <a:p>
            <a:pPr marL="0" lvl="2"/>
            <a:endParaRPr lang="en-US" sz="1600" dirty="0">
              <a:solidFill>
                <a:schemeClr val="tx2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7584" y="3933056"/>
            <a:ext cx="7774765" cy="2376264"/>
            <a:chOff x="827584" y="3933056"/>
            <a:chExt cx="7774765" cy="2376264"/>
          </a:xfrm>
        </p:grpSpPr>
        <p:pic>
          <p:nvPicPr>
            <p:cNvPr id="26" name="Picture 25" descr="emit_B1_12:51:24.png"/>
            <p:cNvPicPr>
              <a:picLocks noChangeAspect="1"/>
            </p:cNvPicPr>
            <p:nvPr/>
          </p:nvPicPr>
          <p:blipFill rotWithShape="1">
            <a:blip r:embed="rId3"/>
            <a:srcRect l="6673"/>
            <a:stretch/>
          </p:blipFill>
          <p:spPr>
            <a:xfrm>
              <a:off x="1048543" y="3933056"/>
              <a:ext cx="7553806" cy="237626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552599" y="4273265"/>
              <a:ext cx="262335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F81B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LHC Beam 1, 25 ns bunch spacing</a:t>
              </a:r>
              <a:endParaRPr lang="en-US" sz="1400" b="1" dirty="0">
                <a:solidFill>
                  <a:srgbClr val="0000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-54741" y="4851385"/>
              <a:ext cx="20416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Transverse </a:t>
              </a:r>
              <a:r>
                <a:rPr lang="en-US" sz="1200" dirty="0" err="1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emittance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[</a:t>
              </a:r>
              <a:r>
                <a:rPr lang="en-US" sz="1200" dirty="0" err="1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a.u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.]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88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Outline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65"/>
          <p:cNvSpPr/>
          <p:nvPr/>
        </p:nvSpPr>
        <p:spPr>
          <a:xfrm>
            <a:off x="1122766" y="692696"/>
            <a:ext cx="78128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Introduction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The Large Hadron Collider (LHC)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Electron Cloud effects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tx2"/>
                </a:solidFill>
                <a:latin typeface="Calibri" pitchFamily="34" charset="0"/>
              </a:rPr>
              <a:t>PyECLOUD</a:t>
            </a: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: a new code for e-cloud buildup simulation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tx2"/>
                </a:solidFill>
                <a:latin typeface="Calibri" pitchFamily="34" charset="0"/>
              </a:rPr>
              <a:t>MacroParticle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 size management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Performances</a:t>
            </a: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E-cloud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xperimental studies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Motivation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e-cloud effects with 25 ns beams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Studies for a dedicated scrubbing beam</a:t>
            </a:r>
          </a:p>
        </p:txBody>
      </p:sp>
    </p:spTree>
    <p:extLst>
      <p:ext uri="{BB962C8B-B14F-4D97-AF65-F5344CB8AC3E}">
        <p14:creationId xmlns:p14="http://schemas.microsoft.com/office/powerpoint/2010/main" val="4897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Ingredients for e-cloud build-up simulation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o 27"/>
          <p:cNvGrpSpPr/>
          <p:nvPr/>
        </p:nvGrpSpPr>
        <p:grpSpPr>
          <a:xfrm>
            <a:off x="719572" y="1376772"/>
            <a:ext cx="3384376" cy="1476164"/>
            <a:chOff x="2843808" y="2816932"/>
            <a:chExt cx="3384376" cy="1476164"/>
          </a:xfrm>
        </p:grpSpPr>
        <p:sp>
          <p:nvSpPr>
            <p:cNvPr id="20" name="Ovale 19"/>
            <p:cNvSpPr/>
            <p:nvPr/>
          </p:nvSpPr>
          <p:spPr>
            <a:xfrm>
              <a:off x="2843808" y="2816932"/>
              <a:ext cx="3384376" cy="14761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/>
            <p:cNvSpPr/>
            <p:nvPr/>
          </p:nvSpPr>
          <p:spPr>
            <a:xfrm rot="16200000" flipH="1">
              <a:off x="4421357" y="3458719"/>
              <a:ext cx="324378" cy="19293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e 21"/>
            <p:cNvSpPr/>
            <p:nvPr/>
          </p:nvSpPr>
          <p:spPr>
            <a:xfrm>
              <a:off x="4439871" y="3368879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2"/>
            <p:cNvSpPr/>
            <p:nvPr/>
          </p:nvSpPr>
          <p:spPr>
            <a:xfrm>
              <a:off x="4592271" y="3284984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/>
            <p:cNvSpPr/>
            <p:nvPr/>
          </p:nvSpPr>
          <p:spPr>
            <a:xfrm>
              <a:off x="4744671" y="3437384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e 24"/>
            <p:cNvSpPr/>
            <p:nvPr/>
          </p:nvSpPr>
          <p:spPr>
            <a:xfrm>
              <a:off x="4680012" y="3681028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25"/>
            <p:cNvSpPr/>
            <p:nvPr/>
          </p:nvSpPr>
          <p:spPr>
            <a:xfrm>
              <a:off x="4427984" y="3609020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ttangolo 26"/>
          <p:cNvSpPr/>
          <p:nvPr/>
        </p:nvSpPr>
        <p:spPr>
          <a:xfrm>
            <a:off x="395536" y="719989"/>
            <a:ext cx="40684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600" b="1" dirty="0" smtClean="0">
                <a:solidFill>
                  <a:schemeClr val="tx2"/>
                </a:solidFill>
                <a:latin typeface="Calibri" pitchFamily="34" charset="0"/>
              </a:rPr>
              <a:t>1. Seed electrons generation </a:t>
            </a:r>
          </a:p>
          <a:p>
            <a:pPr marL="338138" lvl="1" indent="-338138" algn="ctr"/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(gas ionization, photoemission) </a:t>
            </a:r>
          </a:p>
        </p:txBody>
      </p:sp>
      <p:sp>
        <p:nvSpPr>
          <p:cNvPr id="41" name="Rettangolo 40"/>
          <p:cNvSpPr/>
          <p:nvPr/>
        </p:nvSpPr>
        <p:spPr>
          <a:xfrm>
            <a:off x="5075548" y="795191"/>
            <a:ext cx="4068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600" b="1" dirty="0" smtClean="0">
                <a:solidFill>
                  <a:schemeClr val="tx2"/>
                </a:solidFill>
                <a:latin typeface="Calibri" pitchFamily="34" charset="0"/>
              </a:rPr>
              <a:t>2. Force exerted by the beam on e</a:t>
            </a:r>
            <a:r>
              <a:rPr lang="en-US" sz="1600" b="1" baseline="30000" dirty="0" smtClean="0">
                <a:solidFill>
                  <a:schemeClr val="tx2"/>
                </a:solidFill>
                <a:latin typeface="Calibri" pitchFamily="34" charset="0"/>
              </a:rPr>
              <a:t>-</a:t>
            </a:r>
          </a:p>
        </p:txBody>
      </p:sp>
      <p:grpSp>
        <p:nvGrpSpPr>
          <p:cNvPr id="4" name="Gruppo 145"/>
          <p:cNvGrpSpPr/>
          <p:nvPr/>
        </p:nvGrpSpPr>
        <p:grpSpPr>
          <a:xfrm>
            <a:off x="5436096" y="1376772"/>
            <a:ext cx="3384376" cy="1476164"/>
            <a:chOff x="953598" y="3645024"/>
            <a:chExt cx="3384376" cy="1476164"/>
          </a:xfrm>
        </p:grpSpPr>
        <p:cxnSp>
          <p:nvCxnSpPr>
            <p:cNvPr id="57" name="Connettore 2 56"/>
            <p:cNvCxnSpPr/>
            <p:nvPr/>
          </p:nvCxnSpPr>
          <p:spPr>
            <a:xfrm flipV="1">
              <a:off x="2339752" y="4581128"/>
              <a:ext cx="180020" cy="216024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e 29"/>
            <p:cNvSpPr/>
            <p:nvPr/>
          </p:nvSpPr>
          <p:spPr>
            <a:xfrm>
              <a:off x="953598" y="3645024"/>
              <a:ext cx="3384376" cy="14761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e 33"/>
            <p:cNvSpPr/>
            <p:nvPr/>
          </p:nvSpPr>
          <p:spPr>
            <a:xfrm rot="16200000" flipH="1">
              <a:off x="2531147" y="4286811"/>
              <a:ext cx="324378" cy="19293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e 35"/>
            <p:cNvSpPr/>
            <p:nvPr/>
          </p:nvSpPr>
          <p:spPr>
            <a:xfrm>
              <a:off x="2702061" y="3933056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38"/>
            <p:cNvSpPr/>
            <p:nvPr/>
          </p:nvSpPr>
          <p:spPr>
            <a:xfrm>
              <a:off x="2303748" y="4761148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ttore 2 41"/>
            <p:cNvCxnSpPr/>
            <p:nvPr/>
          </p:nvCxnSpPr>
          <p:spPr>
            <a:xfrm flipH="1">
              <a:off x="2915816" y="4125020"/>
              <a:ext cx="215341" cy="168076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2 47"/>
            <p:cNvCxnSpPr/>
            <p:nvPr/>
          </p:nvCxnSpPr>
          <p:spPr>
            <a:xfrm>
              <a:off x="2159732" y="4041068"/>
              <a:ext cx="180020" cy="18002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2 51"/>
            <p:cNvCxnSpPr/>
            <p:nvPr/>
          </p:nvCxnSpPr>
          <p:spPr>
            <a:xfrm flipH="1" flipV="1">
              <a:off x="2951820" y="4689140"/>
              <a:ext cx="190272" cy="19117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e 34"/>
            <p:cNvSpPr/>
            <p:nvPr/>
          </p:nvSpPr>
          <p:spPr>
            <a:xfrm>
              <a:off x="2123728" y="4005064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e 37"/>
            <p:cNvSpPr/>
            <p:nvPr/>
          </p:nvSpPr>
          <p:spPr>
            <a:xfrm>
              <a:off x="3131840" y="4869160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e 36"/>
            <p:cNvSpPr/>
            <p:nvPr/>
          </p:nvSpPr>
          <p:spPr>
            <a:xfrm>
              <a:off x="3107723" y="4077072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Connettore 2 71"/>
            <p:cNvCxnSpPr>
              <a:stCxn id="36" idx="4"/>
            </p:cNvCxnSpPr>
            <p:nvPr/>
          </p:nvCxnSpPr>
          <p:spPr>
            <a:xfrm flipH="1">
              <a:off x="2699792" y="3993177"/>
              <a:ext cx="32330" cy="191907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ttangolo 79"/>
          <p:cNvSpPr/>
          <p:nvPr/>
        </p:nvSpPr>
        <p:spPr>
          <a:xfrm>
            <a:off x="395536" y="2888940"/>
            <a:ext cx="40684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600" b="1" dirty="0" smtClean="0">
                <a:solidFill>
                  <a:schemeClr val="tx2"/>
                </a:solidFill>
                <a:latin typeface="Calibri" pitchFamily="34" charset="0"/>
              </a:rPr>
              <a:t>3. Force exerted by the e</a:t>
            </a:r>
            <a:r>
              <a:rPr lang="en-US" sz="1600" b="1" baseline="30000" dirty="0" smtClean="0">
                <a:solidFill>
                  <a:schemeClr val="tx2"/>
                </a:solidFill>
                <a:latin typeface="Calibri" pitchFamily="34" charset="0"/>
              </a:rPr>
              <a:t>- </a:t>
            </a:r>
            <a:r>
              <a:rPr lang="en-US" sz="1600" b="1" dirty="0" smtClean="0">
                <a:solidFill>
                  <a:schemeClr val="tx2"/>
                </a:solidFill>
                <a:latin typeface="Calibri" pitchFamily="34" charset="0"/>
              </a:rPr>
              <a:t>on each other</a:t>
            </a:r>
          </a:p>
          <a:p>
            <a:pPr marL="0" lvl="1" algn="ctr"/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(space charge)</a:t>
            </a:r>
            <a:endParaRPr lang="en-US" sz="1600" b="1" baseline="30000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5" name="Gruppo 143"/>
          <p:cNvGrpSpPr/>
          <p:nvPr/>
        </p:nvGrpSpPr>
        <p:grpSpPr>
          <a:xfrm>
            <a:off x="719572" y="3537012"/>
            <a:ext cx="3384376" cy="1476164"/>
            <a:chOff x="5148064" y="1376772"/>
            <a:chExt cx="3384376" cy="1476164"/>
          </a:xfrm>
        </p:grpSpPr>
        <p:cxnSp>
          <p:nvCxnSpPr>
            <p:cNvPr id="75" name="Connettore 2 74"/>
            <p:cNvCxnSpPr/>
            <p:nvPr/>
          </p:nvCxnSpPr>
          <p:spPr>
            <a:xfrm>
              <a:off x="7344308" y="1844824"/>
              <a:ext cx="324036" cy="36004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e 75"/>
            <p:cNvSpPr/>
            <p:nvPr/>
          </p:nvSpPr>
          <p:spPr>
            <a:xfrm>
              <a:off x="5148064" y="1376772"/>
              <a:ext cx="3384376" cy="14761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e 77"/>
            <p:cNvSpPr/>
            <p:nvPr/>
          </p:nvSpPr>
          <p:spPr>
            <a:xfrm>
              <a:off x="6896527" y="1664804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84"/>
            <p:cNvSpPr/>
            <p:nvPr/>
          </p:nvSpPr>
          <p:spPr>
            <a:xfrm>
              <a:off x="7326306" y="2600908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e 85"/>
            <p:cNvSpPr/>
            <p:nvPr/>
          </p:nvSpPr>
          <p:spPr>
            <a:xfrm>
              <a:off x="7302189" y="1808820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Connettore 2 90"/>
            <p:cNvCxnSpPr/>
            <p:nvPr/>
          </p:nvCxnSpPr>
          <p:spPr>
            <a:xfrm>
              <a:off x="6012160" y="1736812"/>
              <a:ext cx="324036" cy="36004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e 83"/>
            <p:cNvSpPr/>
            <p:nvPr/>
          </p:nvSpPr>
          <p:spPr>
            <a:xfrm>
              <a:off x="6318194" y="1736812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Connettore 2 91"/>
            <p:cNvCxnSpPr/>
            <p:nvPr/>
          </p:nvCxnSpPr>
          <p:spPr>
            <a:xfrm>
              <a:off x="6300192" y="1484784"/>
              <a:ext cx="36004" cy="252028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2 94"/>
            <p:cNvCxnSpPr/>
            <p:nvPr/>
          </p:nvCxnSpPr>
          <p:spPr>
            <a:xfrm flipH="1" flipV="1">
              <a:off x="6525413" y="2528900"/>
              <a:ext cx="26807" cy="260833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e 78"/>
            <p:cNvSpPr/>
            <p:nvPr/>
          </p:nvSpPr>
          <p:spPr>
            <a:xfrm>
              <a:off x="6498214" y="2492896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Rettangolo 101"/>
          <p:cNvSpPr/>
          <p:nvPr/>
        </p:nvSpPr>
        <p:spPr>
          <a:xfrm>
            <a:off x="4572000" y="2888940"/>
            <a:ext cx="457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600" b="1" dirty="0" smtClean="0">
                <a:solidFill>
                  <a:schemeClr val="tx2"/>
                </a:solidFill>
                <a:latin typeface="Calibri" pitchFamily="34" charset="0"/>
              </a:rPr>
              <a:t>4. Equations of motion</a:t>
            </a:r>
          </a:p>
          <a:p>
            <a:pPr marL="0" lvl="1" algn="ctr"/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(also in presence of an external magnetic field)</a:t>
            </a:r>
          </a:p>
        </p:txBody>
      </p:sp>
      <p:grpSp>
        <p:nvGrpSpPr>
          <p:cNvPr id="6" name="Gruppo 146"/>
          <p:cNvGrpSpPr/>
          <p:nvPr/>
        </p:nvGrpSpPr>
        <p:grpSpPr>
          <a:xfrm>
            <a:off x="5349883" y="2996952"/>
            <a:ext cx="3398581" cy="2014254"/>
            <a:chOff x="5151861" y="3142938"/>
            <a:chExt cx="3398581" cy="2014254"/>
          </a:xfrm>
        </p:grpSpPr>
        <p:sp>
          <p:nvSpPr>
            <p:cNvPr id="114" name="Arco 113"/>
            <p:cNvSpPr/>
            <p:nvPr/>
          </p:nvSpPr>
          <p:spPr>
            <a:xfrm rot="2340869">
              <a:off x="5151861" y="3142938"/>
              <a:ext cx="1783444" cy="1787729"/>
            </a:xfrm>
            <a:prstGeom prst="arc">
              <a:avLst>
                <a:gd name="adj1" fmla="val 18249659"/>
                <a:gd name="adj2" fmla="val 19987737"/>
              </a:avLst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o 142"/>
            <p:cNvGrpSpPr/>
            <p:nvPr/>
          </p:nvGrpSpPr>
          <p:grpSpPr>
            <a:xfrm>
              <a:off x="5166066" y="3681028"/>
              <a:ext cx="3384376" cy="1476164"/>
              <a:chOff x="5166066" y="3681028"/>
              <a:chExt cx="3384376" cy="1476164"/>
            </a:xfrm>
          </p:grpSpPr>
          <p:sp>
            <p:nvSpPr>
              <p:cNvPr id="100" name="Ovale 99"/>
              <p:cNvSpPr/>
              <p:nvPr/>
            </p:nvSpPr>
            <p:spPr>
              <a:xfrm>
                <a:off x="5166066" y="3681028"/>
                <a:ext cx="3384376" cy="147616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e 100"/>
              <p:cNvSpPr/>
              <p:nvPr/>
            </p:nvSpPr>
            <p:spPr>
              <a:xfrm>
                <a:off x="6914529" y="3969060"/>
                <a:ext cx="60121" cy="601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e 102"/>
              <p:cNvSpPr/>
              <p:nvPr/>
            </p:nvSpPr>
            <p:spPr>
              <a:xfrm>
                <a:off x="7344308" y="4905164"/>
                <a:ext cx="60121" cy="601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e 103"/>
              <p:cNvSpPr/>
              <p:nvPr/>
            </p:nvSpPr>
            <p:spPr>
              <a:xfrm>
                <a:off x="7320191" y="4113076"/>
                <a:ext cx="60121" cy="601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e 105"/>
              <p:cNvSpPr/>
              <p:nvPr/>
            </p:nvSpPr>
            <p:spPr>
              <a:xfrm>
                <a:off x="6336196" y="4041068"/>
                <a:ext cx="60121" cy="601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e 108"/>
              <p:cNvSpPr/>
              <p:nvPr/>
            </p:nvSpPr>
            <p:spPr>
              <a:xfrm>
                <a:off x="6516216" y="4797152"/>
                <a:ext cx="60121" cy="601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co 111"/>
              <p:cNvSpPr/>
              <p:nvPr/>
            </p:nvSpPr>
            <p:spPr>
              <a:xfrm rot="2340869">
                <a:off x="5761177" y="3892787"/>
                <a:ext cx="648072" cy="576064"/>
              </a:xfrm>
              <a:prstGeom prst="arc">
                <a:avLst>
                  <a:gd name="adj1" fmla="val 16200000"/>
                  <a:gd name="adj2" fmla="val 19987737"/>
                </a:avLst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Arco 114"/>
              <p:cNvSpPr/>
              <p:nvPr/>
            </p:nvSpPr>
            <p:spPr>
              <a:xfrm rot="19259131" flipH="1">
                <a:off x="7309349" y="3964795"/>
                <a:ext cx="648072" cy="576064"/>
              </a:xfrm>
              <a:prstGeom prst="arc">
                <a:avLst>
                  <a:gd name="adj1" fmla="val 16200000"/>
                  <a:gd name="adj2" fmla="val 19987737"/>
                </a:avLst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o 115"/>
              <p:cNvSpPr/>
              <p:nvPr/>
            </p:nvSpPr>
            <p:spPr>
              <a:xfrm rot="8532798">
                <a:off x="6192701" y="4251220"/>
                <a:ext cx="648072" cy="576064"/>
              </a:xfrm>
              <a:prstGeom prst="arc">
                <a:avLst>
                  <a:gd name="adj1" fmla="val 16200000"/>
                  <a:gd name="adj2" fmla="val 19987737"/>
                </a:avLst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o 116"/>
              <p:cNvSpPr/>
              <p:nvPr/>
            </p:nvSpPr>
            <p:spPr>
              <a:xfrm rot="8532798">
                <a:off x="7019751" y="4359231"/>
                <a:ext cx="648072" cy="576064"/>
              </a:xfrm>
              <a:prstGeom prst="arc">
                <a:avLst>
                  <a:gd name="adj1" fmla="val 16200000"/>
                  <a:gd name="adj2" fmla="val 19987737"/>
                </a:avLst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" name="Gruppo 141"/>
          <p:cNvGrpSpPr/>
          <p:nvPr/>
        </p:nvGrpSpPr>
        <p:grpSpPr>
          <a:xfrm>
            <a:off x="2987824" y="5265204"/>
            <a:ext cx="3384376" cy="1476164"/>
            <a:chOff x="3059832" y="5157192"/>
            <a:chExt cx="3384376" cy="1476164"/>
          </a:xfrm>
        </p:grpSpPr>
        <p:sp>
          <p:nvSpPr>
            <p:cNvPr id="119" name="Ovale 118"/>
            <p:cNvSpPr/>
            <p:nvPr/>
          </p:nvSpPr>
          <p:spPr>
            <a:xfrm>
              <a:off x="3059832" y="5157192"/>
              <a:ext cx="3384376" cy="14761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e 120"/>
            <p:cNvSpPr/>
            <p:nvPr/>
          </p:nvSpPr>
          <p:spPr>
            <a:xfrm>
              <a:off x="5184068" y="5565123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e 121"/>
            <p:cNvSpPr/>
            <p:nvPr/>
          </p:nvSpPr>
          <p:spPr>
            <a:xfrm>
              <a:off x="5040052" y="5445224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e 122"/>
            <p:cNvSpPr/>
            <p:nvPr/>
          </p:nvSpPr>
          <p:spPr>
            <a:xfrm>
              <a:off x="5400092" y="5481228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e 123"/>
            <p:cNvSpPr/>
            <p:nvPr/>
          </p:nvSpPr>
          <p:spPr>
            <a:xfrm>
              <a:off x="5267963" y="5193196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Connettore 1 133"/>
            <p:cNvCxnSpPr>
              <a:stCxn id="124" idx="3"/>
            </p:cNvCxnSpPr>
            <p:nvPr/>
          </p:nvCxnSpPr>
          <p:spPr>
            <a:xfrm flipH="1">
              <a:off x="5076056" y="5244512"/>
              <a:ext cx="200712" cy="20071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>
              <a:stCxn id="124" idx="4"/>
              <a:endCxn id="121" idx="0"/>
            </p:cNvCxnSpPr>
            <p:nvPr/>
          </p:nvCxnSpPr>
          <p:spPr>
            <a:xfrm flipH="1">
              <a:off x="5214129" y="5253317"/>
              <a:ext cx="83895" cy="31180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>
              <a:stCxn id="124" idx="5"/>
            </p:cNvCxnSpPr>
            <p:nvPr/>
          </p:nvCxnSpPr>
          <p:spPr>
            <a:xfrm>
              <a:off x="5319279" y="5244512"/>
              <a:ext cx="116817" cy="27272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ttangolo 144"/>
          <p:cNvSpPr/>
          <p:nvPr/>
        </p:nvSpPr>
        <p:spPr>
          <a:xfrm>
            <a:off x="2663788" y="4869160"/>
            <a:ext cx="4068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1600" b="1" dirty="0" smtClean="0">
                <a:solidFill>
                  <a:schemeClr val="tx2"/>
                </a:solidFill>
                <a:latin typeface="Calibri" pitchFamily="34" charset="0"/>
              </a:rPr>
              <a:t>5. Secondary emission</a:t>
            </a:r>
            <a:endParaRPr lang="en-US" sz="1600" b="1" baseline="30000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1" grpId="0"/>
      <p:bldP spid="80" grpId="0"/>
      <p:bldP spid="102" grpId="0"/>
      <p:bldP spid="1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 smtClean="0">
                <a:solidFill>
                  <a:schemeClr val="tx2"/>
                </a:solidFill>
                <a:latin typeface="Calibri" pitchFamily="34" charset="0"/>
              </a:rPr>
              <a:t>PyECLOUD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ttangolo 26"/>
          <p:cNvSpPr/>
          <p:nvPr/>
        </p:nvSpPr>
        <p:spPr>
          <a:xfrm>
            <a:off x="71500" y="1304756"/>
            <a:ext cx="5290041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Several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key features completely redesigned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:</a:t>
            </a:r>
          </a:p>
          <a:p>
            <a:pPr marL="0" lvl="1"/>
            <a:endParaRPr lang="en-US" sz="800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Beam field computation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</a:t>
            </a:r>
          </a:p>
          <a:p>
            <a:pPr lvl="2" indent="-285750">
              <a:buFont typeface="Courier New" panose="02070309020205020404" pitchFamily="49" charset="0"/>
              <a:buChar char="o"/>
            </a:pPr>
            <a:r>
              <a:rPr lang="en-US" sz="1400" u="sng" dirty="0" smtClean="0">
                <a:solidFill>
                  <a:schemeClr val="tx2"/>
                </a:solidFill>
                <a:latin typeface="Calibri" pitchFamily="34" charset="0"/>
              </a:rPr>
              <a:t>Finite Difference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arbitrary chamber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shape </a:t>
            </a:r>
          </a:p>
          <a:p>
            <a:pPr lvl="2" indent="-285750">
              <a:buFont typeface="Courier New" panose="02070309020205020404" pitchFamily="49" charset="0"/>
              <a:buChar char="o"/>
            </a:pPr>
            <a:r>
              <a:rPr lang="en-US" sz="1400" u="sng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Pre-saved map &amp; interpolation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 improved accuracy</a:t>
            </a:r>
            <a:r>
              <a:rPr lang="en-US" sz="1400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and speed</a:t>
            </a:r>
          </a:p>
          <a:p>
            <a:pPr lvl="2" indent="-285750">
              <a:buFont typeface="Courier New" panose="02070309020205020404" pitchFamily="49" charset="0"/>
              <a:buChar char="o"/>
            </a:pPr>
            <a:endParaRPr lang="en-US" sz="800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Electron cloud space charge</a:t>
            </a:r>
          </a:p>
          <a:p>
            <a:pPr marL="914400" lvl="1" indent="-285750">
              <a:buFont typeface="Courier New" panose="02070309020205020404" pitchFamily="49" charset="0"/>
              <a:buChar char="o"/>
            </a:pPr>
            <a:r>
              <a:rPr lang="en-US" sz="1400" u="sng" dirty="0" smtClean="0">
                <a:solidFill>
                  <a:schemeClr val="tx2"/>
                </a:solidFill>
                <a:latin typeface="Calibri" pitchFamily="34" charset="0"/>
              </a:rPr>
              <a:t>Particle In Cell </a:t>
            </a:r>
            <a:r>
              <a:rPr lang="en-US" sz="1400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 arbitrary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chamber shape, </a:t>
            </a:r>
          </a:p>
          <a:p>
            <a:pPr marL="914400" lvl="1"/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improved accuracy and speed</a:t>
            </a:r>
          </a:p>
          <a:p>
            <a:pPr marL="914400" lvl="1"/>
            <a:endParaRPr lang="en-US" sz="1400" dirty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Electron tracking </a:t>
            </a:r>
            <a:endParaRPr lang="en-US" sz="1600" dirty="0" smtClean="0">
              <a:solidFill>
                <a:schemeClr val="tx2"/>
              </a:solidFill>
              <a:latin typeface="Calibri" pitchFamily="34" charset="0"/>
            </a:endParaRPr>
          </a:p>
          <a:p>
            <a:pPr lvl="2" indent="-287338">
              <a:buFont typeface="Courier New" panose="02070309020205020404" pitchFamily="49" charset="0"/>
              <a:buChar char="o"/>
            </a:pPr>
            <a:r>
              <a:rPr lang="en-US" sz="1400" u="sng" dirty="0" smtClean="0">
                <a:solidFill>
                  <a:schemeClr val="tx2"/>
                </a:solidFill>
                <a:latin typeface="Calibri" pitchFamily="34" charset="0"/>
              </a:rPr>
              <a:t>Semi analytic algorithm for strong non uniform B field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time step larger than cyclotron period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 simulations for </a:t>
            </a:r>
            <a:r>
              <a:rPr lang="en-US" sz="1400" dirty="0" err="1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quadrupole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and combined function magnets</a:t>
            </a:r>
          </a:p>
          <a:p>
            <a:pPr lvl="2" indent="-287338">
              <a:buFont typeface="Courier New" panose="02070309020205020404" pitchFamily="49" charset="0"/>
              <a:buChar char="o"/>
            </a:pPr>
            <a:r>
              <a:rPr lang="en-US" sz="1400" u="sng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Boris tracker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 long term accuracy</a:t>
            </a:r>
          </a:p>
          <a:p>
            <a:pPr lvl="2" indent="-287338">
              <a:buFont typeface="Courier New" panose="02070309020205020404" pitchFamily="49" charset="0"/>
              <a:buChar char="o"/>
            </a:pPr>
            <a:endParaRPr lang="en-US" sz="800" dirty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</a:rPr>
              <a:t>Macroparticle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Size Management</a:t>
            </a:r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  <a:p>
            <a:pPr lvl="2" indent="-287338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See next slides…</a:t>
            </a:r>
          </a:p>
          <a:p>
            <a:pPr lvl="2" indent="-287338">
              <a:buFont typeface="Courier New" panose="02070309020205020404" pitchFamily="49" charset="0"/>
              <a:buChar char="o"/>
            </a:pPr>
            <a:endParaRPr lang="en-US" sz="800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Written in Python (object oriented, open source)</a:t>
            </a:r>
          </a:p>
          <a:p>
            <a:pPr lvl="2" indent="-285750">
              <a:buFont typeface="Courier New" panose="02070309020205020404" pitchFamily="49" charset="0"/>
              <a:buChar char="o"/>
            </a:pPr>
            <a:r>
              <a:rPr lang="en-US" sz="1400" u="sng" dirty="0" smtClean="0">
                <a:solidFill>
                  <a:schemeClr val="tx2"/>
                </a:solidFill>
                <a:latin typeface="Calibri" pitchFamily="34" charset="0"/>
              </a:rPr>
              <a:t>Easy to develop and test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(fundamental! we run thousands of simulations, a bug can waste months of work)</a:t>
            </a:r>
          </a:p>
          <a:p>
            <a:pPr lvl="2" indent="-285750">
              <a:buFont typeface="Courier New" panose="02070309020205020404" pitchFamily="49" charset="0"/>
              <a:buChar char="o"/>
            </a:pPr>
            <a:r>
              <a:rPr lang="en-US" sz="1400" u="sng" dirty="0" smtClean="0">
                <a:solidFill>
                  <a:schemeClr val="tx2"/>
                </a:solidFill>
                <a:latin typeface="Calibri" pitchFamily="34" charset="0"/>
              </a:rPr>
              <a:t>Flexible to extend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(analysis of experimental data from CERN accelerators requires to simulate non ideal, complex situations… see second part of the talk)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24576" y="529741"/>
            <a:ext cx="7811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</a:rPr>
              <a:t>PyECLOUD</a:t>
            </a:r>
            <a:r>
              <a:rPr lang="en-US" sz="1600" b="1" dirty="0">
                <a:solidFill>
                  <a:schemeClr val="tx2"/>
                </a:solidFill>
                <a:latin typeface="Calibri" pitchFamily="34" charset="0"/>
              </a:rPr>
              <a:t> 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is the EC buildup code developed during my PhD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activity</a:t>
            </a:r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38711" y="930206"/>
            <a:ext cx="7905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In depth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analysis of previously available tools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Small improvements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practically everywhere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2" r="11413" b="49919"/>
          <a:stretch/>
        </p:blipFill>
        <p:spPr>
          <a:xfrm>
            <a:off x="5644734" y="1325926"/>
            <a:ext cx="3420380" cy="22322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9" r="50000" b="4364"/>
          <a:stretch/>
        </p:blipFill>
        <p:spPr>
          <a:xfrm>
            <a:off x="5544108" y="2312876"/>
            <a:ext cx="3391761" cy="273630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 t="9132" b="2963"/>
          <a:stretch/>
        </p:blipFill>
        <p:spPr>
          <a:xfrm>
            <a:off x="5472100" y="3718766"/>
            <a:ext cx="3331096" cy="277230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8674" name="Picture 2" descr="File:Python logo and wordmark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92" y="5818028"/>
            <a:ext cx="3116270" cy="92334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</p:pic>
      <p:sp>
        <p:nvSpPr>
          <p:cNvPr id="15" name="Oval 14"/>
          <p:cNvSpPr/>
          <p:nvPr/>
        </p:nvSpPr>
        <p:spPr>
          <a:xfrm>
            <a:off x="267936" y="4653136"/>
            <a:ext cx="3079928" cy="68407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Macroparticle size management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" name="Rectangle 65"/>
          <p:cNvSpPr/>
          <p:nvPr/>
        </p:nvSpPr>
        <p:spPr>
          <a:xfrm>
            <a:off x="685800" y="3507700"/>
            <a:ext cx="8064896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lvl="1" indent="-465138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To make the computation affordable, the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electrons are grouped in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</a:rPr>
              <a:t>MacroParticles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(MPs)</a:t>
            </a:r>
          </a:p>
          <a:p>
            <a:pPr marL="465138" lvl="1" indent="-465138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In an electron-cloud buildup, due to the multipacting process,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the electron number extends over several orders of magnitude</a:t>
            </a:r>
            <a:endParaRPr lang="en-US" sz="1600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465138" lvl="1" indent="-465138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It is practically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impossible to choose a MP size that is suitable for the entire simulation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(allowing a satisfactory description of the phenomenon and a computationally affordable number of MPs)</a:t>
            </a:r>
          </a:p>
          <a:p>
            <a:pPr marL="0" lvl="1">
              <a:lnSpc>
                <a:spcPct val="150000"/>
              </a:lnSpc>
              <a:spcAft>
                <a:spcPts val="1200"/>
              </a:spcAft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533400" y="914400"/>
            <a:ext cx="10071529" cy="2449815"/>
            <a:chOff x="-533400" y="914400"/>
            <a:chExt cx="10071529" cy="244981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b="54070"/>
            <a:stretch>
              <a:fillRect/>
            </a:stretch>
          </p:blipFill>
          <p:spPr bwMode="auto">
            <a:xfrm>
              <a:off x="-533400" y="914400"/>
              <a:ext cx="10071529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46970" t="92057" r="44697" b="3181"/>
            <a:stretch>
              <a:fillRect/>
            </a:stretch>
          </p:blipFill>
          <p:spPr bwMode="auto">
            <a:xfrm>
              <a:off x="4191000" y="3124200"/>
              <a:ext cx="8382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0" name="Straight Arrow Connector 19"/>
            <p:cNvCxnSpPr/>
            <p:nvPr/>
          </p:nvCxnSpPr>
          <p:spPr>
            <a:xfrm flipH="1">
              <a:off x="762000" y="2728686"/>
              <a:ext cx="350520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stealth" w="lg" len="lg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Rettangolo 10"/>
            <p:cNvSpPr/>
            <p:nvPr/>
          </p:nvSpPr>
          <p:spPr>
            <a:xfrm>
              <a:off x="1219200" y="2362200"/>
              <a:ext cx="2971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B050"/>
                  </a:solidFill>
                  <a:latin typeface="Calibri" pitchFamily="34" charset="0"/>
                </a:rPr>
                <a:t>72 bunches – 25ns </a:t>
              </a:r>
              <a:r>
                <a:rPr lang="en-US" b="1" dirty="0" err="1" smtClean="0">
                  <a:solidFill>
                    <a:srgbClr val="00B050"/>
                  </a:solidFill>
                  <a:latin typeface="Calibri" pitchFamily="34" charset="0"/>
                </a:rPr>
                <a:t>spac</a:t>
              </a:r>
              <a:r>
                <a:rPr lang="en-US" b="1" dirty="0" smtClean="0">
                  <a:solidFill>
                    <a:srgbClr val="00B050"/>
                  </a:solidFill>
                  <a:latin typeface="Calibri" pitchFamily="34" charset="0"/>
                </a:rPr>
                <a:t>.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3" name="Straight Arrow Connector 19"/>
            <p:cNvCxnSpPr/>
            <p:nvPr/>
          </p:nvCxnSpPr>
          <p:spPr>
            <a:xfrm flipH="1">
              <a:off x="4724400" y="2728686"/>
              <a:ext cx="350520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stealth" w="lg" len="lg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ettangolo 16"/>
            <p:cNvSpPr/>
            <p:nvPr/>
          </p:nvSpPr>
          <p:spPr>
            <a:xfrm>
              <a:off x="4953000" y="2362200"/>
              <a:ext cx="2971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B050"/>
                  </a:solidFill>
                  <a:latin typeface="Calibri" pitchFamily="34" charset="0"/>
                </a:rPr>
                <a:t>72 bunches – 25ns </a:t>
              </a:r>
              <a:r>
                <a:rPr lang="en-US" b="1" dirty="0" err="1" smtClean="0">
                  <a:solidFill>
                    <a:srgbClr val="00B050"/>
                  </a:solidFill>
                  <a:latin typeface="Calibri" pitchFamily="34" charset="0"/>
                </a:rPr>
                <a:t>spac</a:t>
              </a:r>
              <a:r>
                <a:rPr lang="en-US" b="1" dirty="0" smtClean="0">
                  <a:solidFill>
                    <a:srgbClr val="00B050"/>
                  </a:solidFill>
                  <a:latin typeface="Calibri" pitchFamily="34" charset="0"/>
                </a:rPr>
                <a:t>.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85272" t="93187" r="9001" b="1563"/>
            <a:stretch/>
          </p:blipFill>
          <p:spPr bwMode="auto">
            <a:xfrm>
              <a:off x="8174632" y="3112187"/>
              <a:ext cx="576064" cy="252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078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Outline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65"/>
          <p:cNvSpPr/>
          <p:nvPr/>
        </p:nvSpPr>
        <p:spPr>
          <a:xfrm>
            <a:off x="1122766" y="692696"/>
            <a:ext cx="78128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Introduction 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Large Hadron Collider (LHC)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Electron Cloud effects</a:t>
            </a:r>
            <a:endParaRPr lang="en-US" b="1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tx2"/>
                </a:solidFill>
                <a:latin typeface="Calibri" pitchFamily="34" charset="0"/>
              </a:rPr>
              <a:t>PyECLOUD</a:t>
            </a: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: a new code for e-cloud buildup simulation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tx2"/>
                </a:solidFill>
                <a:latin typeface="Calibri" pitchFamily="34" charset="0"/>
              </a:rPr>
              <a:t>MacroParticle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 size management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Performances</a:t>
            </a: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E-cloud </a:t>
            </a: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e</a:t>
            </a: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xperimental studies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Motivation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e-cloud effects with 25 ns beams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Studies for a dedicated scrubbing beam</a:t>
            </a:r>
          </a:p>
        </p:txBody>
      </p:sp>
    </p:spTree>
    <p:extLst>
      <p:ext uri="{BB962C8B-B14F-4D97-AF65-F5344CB8AC3E}">
        <p14:creationId xmlns:p14="http://schemas.microsoft.com/office/powerpoint/2010/main" val="20994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54070"/>
          <a:stretch>
            <a:fillRect/>
          </a:stretch>
        </p:blipFill>
        <p:spPr bwMode="auto">
          <a:xfrm>
            <a:off x="-533400" y="914400"/>
            <a:ext cx="100715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Macroparticle size management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5" cstate="print"/>
          <a:srcRect l="46970" t="92057" r="44697" b="3181"/>
          <a:stretch>
            <a:fillRect/>
          </a:stretch>
        </p:blipFill>
        <p:spPr bwMode="auto">
          <a:xfrm>
            <a:off x="4191000" y="31242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uppo 33"/>
          <p:cNvGrpSpPr/>
          <p:nvPr/>
        </p:nvGrpSpPr>
        <p:grpSpPr>
          <a:xfrm>
            <a:off x="762000" y="3923487"/>
            <a:ext cx="1902296" cy="829724"/>
            <a:chOff x="2843808" y="2816932"/>
            <a:chExt cx="3384376" cy="1476164"/>
          </a:xfrm>
        </p:grpSpPr>
        <p:sp>
          <p:nvSpPr>
            <p:cNvPr id="11" name="Ovale 10"/>
            <p:cNvSpPr/>
            <p:nvPr/>
          </p:nvSpPr>
          <p:spPr>
            <a:xfrm>
              <a:off x="2843808" y="2816932"/>
              <a:ext cx="3384376" cy="14761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e 11"/>
            <p:cNvSpPr/>
            <p:nvPr/>
          </p:nvSpPr>
          <p:spPr>
            <a:xfrm rot="16200000" flipH="1">
              <a:off x="4421357" y="3458719"/>
              <a:ext cx="324378" cy="19293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e 12"/>
            <p:cNvSpPr/>
            <p:nvPr/>
          </p:nvSpPr>
          <p:spPr>
            <a:xfrm>
              <a:off x="4439871" y="3368879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e 13"/>
            <p:cNvSpPr/>
            <p:nvPr/>
          </p:nvSpPr>
          <p:spPr>
            <a:xfrm>
              <a:off x="4592271" y="3284984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e 14"/>
            <p:cNvSpPr/>
            <p:nvPr/>
          </p:nvSpPr>
          <p:spPr>
            <a:xfrm>
              <a:off x="4744671" y="3437384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e 15"/>
            <p:cNvSpPr/>
            <p:nvPr/>
          </p:nvSpPr>
          <p:spPr>
            <a:xfrm>
              <a:off x="4680012" y="3681028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e 16"/>
            <p:cNvSpPr/>
            <p:nvPr/>
          </p:nvSpPr>
          <p:spPr>
            <a:xfrm>
              <a:off x="4427984" y="3609020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uppo 41"/>
          <p:cNvGrpSpPr/>
          <p:nvPr/>
        </p:nvGrpSpPr>
        <p:grpSpPr>
          <a:xfrm>
            <a:off x="762000" y="4854039"/>
            <a:ext cx="1902296" cy="864322"/>
            <a:chOff x="3059832" y="5157192"/>
            <a:chExt cx="3384376" cy="1476164"/>
          </a:xfrm>
        </p:grpSpPr>
        <p:sp>
          <p:nvSpPr>
            <p:cNvPr id="19" name="Ovale 18"/>
            <p:cNvSpPr/>
            <p:nvPr/>
          </p:nvSpPr>
          <p:spPr>
            <a:xfrm>
              <a:off x="3059832" y="5157192"/>
              <a:ext cx="3384376" cy="14761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20"/>
            <p:cNvSpPr/>
            <p:nvPr/>
          </p:nvSpPr>
          <p:spPr>
            <a:xfrm>
              <a:off x="5184068" y="5565123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e 21"/>
            <p:cNvSpPr/>
            <p:nvPr/>
          </p:nvSpPr>
          <p:spPr>
            <a:xfrm>
              <a:off x="5040052" y="5445224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e 22"/>
            <p:cNvSpPr/>
            <p:nvPr/>
          </p:nvSpPr>
          <p:spPr>
            <a:xfrm>
              <a:off x="5400092" y="5481228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/>
            <p:cNvSpPr/>
            <p:nvPr/>
          </p:nvSpPr>
          <p:spPr>
            <a:xfrm>
              <a:off x="5267963" y="5193196"/>
              <a:ext cx="60121" cy="601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1 24"/>
            <p:cNvCxnSpPr>
              <a:stCxn id="24" idx="3"/>
            </p:cNvCxnSpPr>
            <p:nvPr/>
          </p:nvCxnSpPr>
          <p:spPr>
            <a:xfrm flipH="1">
              <a:off x="5076056" y="5244512"/>
              <a:ext cx="200712" cy="20071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>
              <a:stCxn id="24" idx="4"/>
              <a:endCxn id="21" idx="0"/>
            </p:cNvCxnSpPr>
            <p:nvPr/>
          </p:nvCxnSpPr>
          <p:spPr>
            <a:xfrm flipH="1">
              <a:off x="5214129" y="5253317"/>
              <a:ext cx="83895" cy="31180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>
              <a:stCxn id="24" idx="5"/>
            </p:cNvCxnSpPr>
            <p:nvPr/>
          </p:nvCxnSpPr>
          <p:spPr>
            <a:xfrm>
              <a:off x="5319279" y="5244512"/>
              <a:ext cx="116817" cy="27272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o 50"/>
          <p:cNvGrpSpPr/>
          <p:nvPr/>
        </p:nvGrpSpPr>
        <p:grpSpPr>
          <a:xfrm>
            <a:off x="762000" y="5762860"/>
            <a:ext cx="1902296" cy="895351"/>
            <a:chOff x="6264188" y="4430227"/>
            <a:chExt cx="2664296" cy="1254002"/>
          </a:xfrm>
        </p:grpSpPr>
        <p:sp>
          <p:nvSpPr>
            <p:cNvPr id="29" name="Ovale 28"/>
            <p:cNvSpPr/>
            <p:nvPr/>
          </p:nvSpPr>
          <p:spPr>
            <a:xfrm>
              <a:off x="6264188" y="4522143"/>
              <a:ext cx="2664296" cy="116208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e 29"/>
            <p:cNvSpPr>
              <a:spLocks noChangeAspect="1"/>
            </p:cNvSpPr>
            <p:nvPr/>
          </p:nvSpPr>
          <p:spPr>
            <a:xfrm>
              <a:off x="7208884" y="4748891"/>
              <a:ext cx="94659" cy="94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e 33"/>
            <p:cNvSpPr/>
            <p:nvPr/>
          </p:nvSpPr>
          <p:spPr>
            <a:xfrm>
              <a:off x="7567992" y="5429136"/>
              <a:ext cx="94659" cy="94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e 34"/>
            <p:cNvSpPr>
              <a:spLocks noChangeAspect="1"/>
            </p:cNvSpPr>
            <p:nvPr/>
          </p:nvSpPr>
          <p:spPr>
            <a:xfrm>
              <a:off x="7993146" y="4692204"/>
              <a:ext cx="108857" cy="1088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e 35"/>
            <p:cNvSpPr>
              <a:spLocks noChangeAspect="1"/>
            </p:cNvSpPr>
            <p:nvPr/>
          </p:nvSpPr>
          <p:spPr>
            <a:xfrm>
              <a:off x="8219895" y="5315762"/>
              <a:ext cx="113590" cy="113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e 36"/>
            <p:cNvSpPr>
              <a:spLocks noChangeAspect="1"/>
            </p:cNvSpPr>
            <p:nvPr/>
          </p:nvSpPr>
          <p:spPr>
            <a:xfrm>
              <a:off x="7681367" y="5032326"/>
              <a:ext cx="94659" cy="94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e 37"/>
            <p:cNvSpPr>
              <a:spLocks noChangeAspect="1"/>
            </p:cNvSpPr>
            <p:nvPr/>
          </p:nvSpPr>
          <p:spPr>
            <a:xfrm>
              <a:off x="7341244" y="5145701"/>
              <a:ext cx="94659" cy="94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e 38"/>
            <p:cNvSpPr>
              <a:spLocks noChangeAspect="1"/>
            </p:cNvSpPr>
            <p:nvPr/>
          </p:nvSpPr>
          <p:spPr>
            <a:xfrm>
              <a:off x="8333270" y="4862266"/>
              <a:ext cx="136308" cy="1363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e 39"/>
            <p:cNvSpPr>
              <a:spLocks noChangeAspect="1"/>
            </p:cNvSpPr>
            <p:nvPr/>
          </p:nvSpPr>
          <p:spPr>
            <a:xfrm>
              <a:off x="6717685" y="5230731"/>
              <a:ext cx="104124" cy="104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e 40"/>
            <p:cNvSpPr>
              <a:spLocks noChangeAspect="1"/>
            </p:cNvSpPr>
            <p:nvPr/>
          </p:nvSpPr>
          <p:spPr>
            <a:xfrm>
              <a:off x="7142839" y="4975639"/>
              <a:ext cx="94659" cy="946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e 41"/>
            <p:cNvSpPr/>
            <p:nvPr/>
          </p:nvSpPr>
          <p:spPr>
            <a:xfrm>
              <a:off x="7621015" y="4675841"/>
              <a:ext cx="47329" cy="493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tangolo 42"/>
            <p:cNvSpPr/>
            <p:nvPr/>
          </p:nvSpPr>
          <p:spPr>
            <a:xfrm>
              <a:off x="7438145" y="443022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alibri" pitchFamily="34" charset="0"/>
                </a:rPr>
                <a:t>x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4" name="Rectangle 65"/>
          <p:cNvSpPr/>
          <p:nvPr/>
        </p:nvSpPr>
        <p:spPr>
          <a:xfrm>
            <a:off x="2743200" y="3212976"/>
            <a:ext cx="6019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reference MP size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</a:rPr>
              <a:t>N</a:t>
            </a:r>
            <a:r>
              <a:rPr lang="en-US" sz="1600" b="1" baseline="-25000" dirty="0" err="1" smtClean="0">
                <a:solidFill>
                  <a:srgbClr val="FF0000"/>
                </a:solidFill>
                <a:latin typeface="Calibri" pitchFamily="34" charset="0"/>
              </a:rPr>
              <a:t>ref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(dynamically adapted during the simulation)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is used to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“take decisions”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: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2667000" y="4106670"/>
            <a:ext cx="6248400" cy="249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750" lvl="1" indent="-508000">
              <a:lnSpc>
                <a:spcPct val="150000"/>
              </a:lnSpc>
              <a:spcAft>
                <a:spcPts val="2300"/>
              </a:spcAft>
              <a:buFont typeface="+mj-lt"/>
              <a:buAutoNum type="arabicParenR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Seed MP generation: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the generated MPs have size </a:t>
            </a:r>
            <a:r>
              <a:rPr lang="en-US" sz="1600" dirty="0" err="1" smtClean="0">
                <a:solidFill>
                  <a:schemeClr val="tx2"/>
                </a:solidFill>
                <a:latin typeface="Calibri" pitchFamily="34" charset="0"/>
              </a:rPr>
              <a:t>N</a:t>
            </a:r>
            <a:r>
              <a:rPr lang="en-US" sz="1600" baseline="-25000" dirty="0" err="1" smtClean="0">
                <a:solidFill>
                  <a:schemeClr val="tx2"/>
                </a:solidFill>
                <a:latin typeface="Calibri" pitchFamily="34" charset="0"/>
              </a:rPr>
              <a:t>ref</a:t>
            </a:r>
            <a:endParaRPr lang="en-US" sz="1600" baseline="-25000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793750" lvl="1" indent="-508000">
              <a:lnSpc>
                <a:spcPct val="150000"/>
              </a:lnSpc>
              <a:spcAft>
                <a:spcPts val="2300"/>
              </a:spcAft>
              <a:buFont typeface="+mj-lt"/>
              <a:buAutoNum type="arabicParenR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Secondary MP emission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: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additional true secondary MPs are emitted if the total emitted charge is &gt;1.5N</a:t>
            </a:r>
            <a:r>
              <a:rPr lang="en-US" sz="1600" baseline="-25000" dirty="0" smtClean="0">
                <a:solidFill>
                  <a:schemeClr val="tx2"/>
                </a:solidFill>
                <a:latin typeface="Calibri" pitchFamily="34" charset="0"/>
              </a:rPr>
              <a:t>ref</a:t>
            </a:r>
          </a:p>
          <a:p>
            <a:pPr marL="793750" lvl="1" indent="-508000">
              <a:lnSpc>
                <a:spcPct val="150000"/>
              </a:lnSpc>
              <a:spcAft>
                <a:spcPts val="2300"/>
              </a:spcAft>
              <a:buFont typeface="+mj-lt"/>
              <a:buAutoNum type="arabicParenR" startAt="3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MP cleaning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: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at each bunch passage a clean function is called to eliminate all the MPs with charge &lt;10</a:t>
            </a:r>
            <a:r>
              <a:rPr lang="en-US" sz="1600" baseline="30000" dirty="0" smtClean="0">
                <a:solidFill>
                  <a:schemeClr val="tx2"/>
                </a:solidFill>
                <a:latin typeface="Calibri" pitchFamily="34" charset="0"/>
              </a:rPr>
              <a:t>-4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N</a:t>
            </a:r>
            <a:r>
              <a:rPr lang="en-US" sz="1600" baseline="-25000" dirty="0" smtClean="0">
                <a:solidFill>
                  <a:schemeClr val="tx2"/>
                </a:solidFill>
                <a:latin typeface="Calibri" pitchFamily="34" charset="0"/>
              </a:rPr>
              <a:t>ref </a:t>
            </a:r>
          </a:p>
        </p:txBody>
      </p:sp>
      <p:cxnSp>
        <p:nvCxnSpPr>
          <p:cNvPr id="46" name="Straight Arrow Connector 19"/>
          <p:cNvCxnSpPr/>
          <p:nvPr/>
        </p:nvCxnSpPr>
        <p:spPr>
          <a:xfrm flipH="1">
            <a:off x="762000" y="2728686"/>
            <a:ext cx="3505200" cy="0"/>
          </a:xfrm>
          <a:prstGeom prst="straightConnector1">
            <a:avLst/>
          </a:prstGeom>
          <a:ln w="28575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ttangolo 46"/>
          <p:cNvSpPr/>
          <p:nvPr/>
        </p:nvSpPr>
        <p:spPr>
          <a:xfrm>
            <a:off x="1219200" y="2362200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Calibri" pitchFamily="34" charset="0"/>
              </a:rPr>
              <a:t>72 bunches – 25ns </a:t>
            </a:r>
            <a:r>
              <a:rPr lang="en-US" b="1" dirty="0" err="1" smtClean="0">
                <a:solidFill>
                  <a:srgbClr val="00B050"/>
                </a:solidFill>
                <a:latin typeface="Calibri" pitchFamily="34" charset="0"/>
              </a:rPr>
              <a:t>spac</a:t>
            </a:r>
            <a:r>
              <a:rPr lang="en-US" b="1" dirty="0" smtClean="0">
                <a:solidFill>
                  <a:srgbClr val="00B050"/>
                </a:solidFill>
                <a:latin typeface="Calibri" pitchFamily="34" charset="0"/>
              </a:rPr>
              <a:t>.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48" name="Straight Arrow Connector 19"/>
          <p:cNvCxnSpPr/>
          <p:nvPr/>
        </p:nvCxnSpPr>
        <p:spPr>
          <a:xfrm flipH="1">
            <a:off x="4724400" y="2728686"/>
            <a:ext cx="3505200" cy="0"/>
          </a:xfrm>
          <a:prstGeom prst="straightConnector1">
            <a:avLst/>
          </a:prstGeom>
          <a:ln w="28575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Rettangolo 48"/>
          <p:cNvSpPr/>
          <p:nvPr/>
        </p:nvSpPr>
        <p:spPr>
          <a:xfrm>
            <a:off x="4953000" y="2362200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Calibri" pitchFamily="34" charset="0"/>
              </a:rPr>
              <a:t>72 bunches – 25ns </a:t>
            </a:r>
            <a:r>
              <a:rPr lang="en-US" b="1" dirty="0" err="1" smtClean="0">
                <a:solidFill>
                  <a:srgbClr val="00B050"/>
                </a:solidFill>
                <a:latin typeface="Calibri" pitchFamily="34" charset="0"/>
              </a:rPr>
              <a:t>spac</a:t>
            </a:r>
            <a:r>
              <a:rPr lang="en-US" b="1" dirty="0" smtClean="0">
                <a:solidFill>
                  <a:srgbClr val="00B050"/>
                </a:solidFill>
                <a:latin typeface="Calibri" pitchFamily="34" charset="0"/>
              </a:rPr>
              <a:t>.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l="85272" t="93187" r="9001" b="1563"/>
          <a:stretch/>
        </p:blipFill>
        <p:spPr bwMode="auto">
          <a:xfrm>
            <a:off x="8174632" y="3112187"/>
            <a:ext cx="576064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21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/>
          <a:srcRect t="49098" b="1804"/>
          <a:stretch>
            <a:fillRect/>
          </a:stretch>
        </p:blipFill>
        <p:spPr bwMode="auto">
          <a:xfrm>
            <a:off x="-533400" y="4267200"/>
            <a:ext cx="100715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54070"/>
          <a:stretch>
            <a:fillRect/>
          </a:stretch>
        </p:blipFill>
        <p:spPr bwMode="auto">
          <a:xfrm>
            <a:off x="-533400" y="914400"/>
            <a:ext cx="100715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Macroparticle size management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 cstate="print"/>
          <a:srcRect l="46970" t="92057" r="44697" b="3181"/>
          <a:stretch>
            <a:fillRect/>
          </a:stretch>
        </p:blipFill>
        <p:spPr bwMode="auto">
          <a:xfrm>
            <a:off x="4191000" y="31242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ttangolo 79"/>
          <p:cNvSpPr/>
          <p:nvPr/>
        </p:nvSpPr>
        <p:spPr>
          <a:xfrm>
            <a:off x="768350" y="3505200"/>
            <a:ext cx="787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10.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0" name="Connettore 1 59"/>
          <p:cNvCxnSpPr/>
          <p:nvPr/>
        </p:nvCxnSpPr>
        <p:spPr>
          <a:xfrm>
            <a:off x="770731" y="35052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68350" y="38100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79"/>
          <p:cNvSpPr/>
          <p:nvPr/>
        </p:nvSpPr>
        <p:spPr>
          <a:xfrm rot="16200000">
            <a:off x="-266700" y="3543300"/>
            <a:ext cx="1447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MP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ref. size [m</a:t>
            </a:r>
            <a:r>
              <a:rPr lang="en-US" sz="1400" b="1" baseline="30000" dirty="0" smtClean="0">
                <a:solidFill>
                  <a:schemeClr val="tx1"/>
                </a:solidFill>
              </a:rPr>
              <a:t>-1</a:t>
            </a:r>
            <a:r>
              <a:rPr lang="en-US" sz="1400" b="1" dirty="0" smtClean="0">
                <a:solidFill>
                  <a:schemeClr val="tx1"/>
                </a:solidFill>
              </a:rPr>
              <a:t>]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cxnSp>
        <p:nvCxnSpPr>
          <p:cNvPr id="49" name="Connettore 1 48"/>
          <p:cNvCxnSpPr/>
          <p:nvPr/>
        </p:nvCxnSpPr>
        <p:spPr>
          <a:xfrm>
            <a:off x="777240" y="3500438"/>
            <a:ext cx="0" cy="30711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tangolo 65"/>
          <p:cNvSpPr/>
          <p:nvPr/>
        </p:nvSpPr>
        <p:spPr>
          <a:xfrm>
            <a:off x="1152525" y="1371600"/>
            <a:ext cx="7305677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/>
          <p:cNvSpPr/>
          <p:nvPr/>
        </p:nvSpPr>
        <p:spPr>
          <a:xfrm>
            <a:off x="1143001" y="4648200"/>
            <a:ext cx="7315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ttangolo 98"/>
          <p:cNvSpPr/>
          <p:nvPr/>
        </p:nvSpPr>
        <p:spPr>
          <a:xfrm>
            <a:off x="8001000" y="4191000"/>
            <a:ext cx="609600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ttangolo 100"/>
          <p:cNvSpPr/>
          <p:nvPr/>
        </p:nvSpPr>
        <p:spPr>
          <a:xfrm>
            <a:off x="8001000" y="4191000"/>
            <a:ext cx="609600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Connettore 1 101"/>
          <p:cNvCxnSpPr/>
          <p:nvPr/>
        </p:nvCxnSpPr>
        <p:spPr>
          <a:xfrm>
            <a:off x="8566150" y="3505200"/>
            <a:ext cx="0" cy="3055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igura a mano libera 102"/>
          <p:cNvSpPr/>
          <p:nvPr/>
        </p:nvSpPr>
        <p:spPr>
          <a:xfrm>
            <a:off x="8436769" y="5064919"/>
            <a:ext cx="135731" cy="242887"/>
          </a:xfrm>
          <a:custGeom>
            <a:avLst/>
            <a:gdLst>
              <a:gd name="connsiteX0" fmla="*/ 2381 w 135731"/>
              <a:gd name="connsiteY0" fmla="*/ 102394 h 242887"/>
              <a:gd name="connsiteX1" fmla="*/ 59531 w 135731"/>
              <a:gd name="connsiteY1" fmla="*/ 0 h 242887"/>
              <a:gd name="connsiteX2" fmla="*/ 52387 w 135731"/>
              <a:gd name="connsiteY2" fmla="*/ 121444 h 242887"/>
              <a:gd name="connsiteX3" fmla="*/ 107156 w 135731"/>
              <a:gd name="connsiteY3" fmla="*/ 133350 h 242887"/>
              <a:gd name="connsiteX4" fmla="*/ 133350 w 135731"/>
              <a:gd name="connsiteY4" fmla="*/ 164306 h 242887"/>
              <a:gd name="connsiteX5" fmla="*/ 135731 w 135731"/>
              <a:gd name="connsiteY5" fmla="*/ 242887 h 242887"/>
              <a:gd name="connsiteX6" fmla="*/ 0 w 135731"/>
              <a:gd name="connsiteY6" fmla="*/ 157162 h 242887"/>
              <a:gd name="connsiteX7" fmla="*/ 2381 w 135731"/>
              <a:gd name="connsiteY7" fmla="*/ 102394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31" h="242887">
                <a:moveTo>
                  <a:pt x="2381" y="102394"/>
                </a:moveTo>
                <a:lnTo>
                  <a:pt x="59531" y="0"/>
                </a:lnTo>
                <a:lnTo>
                  <a:pt x="52387" y="121444"/>
                </a:lnTo>
                <a:lnTo>
                  <a:pt x="107156" y="133350"/>
                </a:lnTo>
                <a:lnTo>
                  <a:pt x="133350" y="164306"/>
                </a:lnTo>
                <a:cubicBezTo>
                  <a:pt x="134144" y="190500"/>
                  <a:pt x="134937" y="216693"/>
                  <a:pt x="135731" y="242887"/>
                </a:cubicBezTo>
                <a:lnTo>
                  <a:pt x="0" y="157162"/>
                </a:lnTo>
                <a:cubicBezTo>
                  <a:pt x="794" y="138112"/>
                  <a:pt x="1587" y="119062"/>
                  <a:pt x="2381" y="102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ttangolo 103"/>
          <p:cNvSpPr/>
          <p:nvPr/>
        </p:nvSpPr>
        <p:spPr>
          <a:xfrm>
            <a:off x="8305799" y="1558925"/>
            <a:ext cx="271463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5"/>
          <p:cNvSpPr/>
          <p:nvPr/>
        </p:nvSpPr>
        <p:spPr>
          <a:xfrm>
            <a:off x="1295400" y="685800"/>
            <a:ext cx="7315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reference MP size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</a:rPr>
              <a:t>N</a:t>
            </a:r>
            <a:r>
              <a:rPr lang="en-US" b="1" baseline="-25000" dirty="0" err="1" smtClean="0">
                <a:solidFill>
                  <a:srgbClr val="FF0000"/>
                </a:solidFill>
                <a:latin typeface="Calibri" pitchFamily="34" charset="0"/>
              </a:rPr>
              <a:t>ref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is adaptively changed during the simulation: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l="85272" t="93187" r="9001" b="1563"/>
          <a:stretch/>
        </p:blipFill>
        <p:spPr bwMode="auto">
          <a:xfrm>
            <a:off x="8174632" y="3112187"/>
            <a:ext cx="576064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13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/>
          <a:srcRect t="49098" b="1804"/>
          <a:stretch>
            <a:fillRect/>
          </a:stretch>
        </p:blipFill>
        <p:spPr bwMode="auto">
          <a:xfrm>
            <a:off x="-533400" y="4267200"/>
            <a:ext cx="100715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54070"/>
          <a:stretch>
            <a:fillRect/>
          </a:stretch>
        </p:blipFill>
        <p:spPr bwMode="auto">
          <a:xfrm>
            <a:off x="-533400" y="914400"/>
            <a:ext cx="100715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Macroparticle size management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 cstate="print"/>
          <a:srcRect l="46970" t="92057" r="44697" b="3181"/>
          <a:stretch>
            <a:fillRect/>
          </a:stretch>
        </p:blipFill>
        <p:spPr bwMode="auto">
          <a:xfrm>
            <a:off x="4191000" y="31242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ttangolo 79"/>
          <p:cNvSpPr/>
          <p:nvPr/>
        </p:nvSpPr>
        <p:spPr>
          <a:xfrm>
            <a:off x="768350" y="3505200"/>
            <a:ext cx="787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10.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44" name="Connettore 1 43"/>
          <p:cNvCxnSpPr/>
          <p:nvPr/>
        </p:nvCxnSpPr>
        <p:spPr>
          <a:xfrm>
            <a:off x="1547814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770731" y="35052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68350" y="38100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79"/>
          <p:cNvSpPr/>
          <p:nvPr/>
        </p:nvSpPr>
        <p:spPr>
          <a:xfrm rot="16200000">
            <a:off x="-266700" y="3543300"/>
            <a:ext cx="1447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MP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ref. size [m</a:t>
            </a:r>
            <a:r>
              <a:rPr lang="en-US" sz="1400" b="1" baseline="30000" dirty="0" smtClean="0">
                <a:solidFill>
                  <a:schemeClr val="tx1"/>
                </a:solidFill>
              </a:rPr>
              <a:t>-1</a:t>
            </a:r>
            <a:r>
              <a:rPr lang="en-US" sz="1400" b="1" dirty="0" smtClean="0">
                <a:solidFill>
                  <a:schemeClr val="tx1"/>
                </a:solidFill>
              </a:rPr>
              <a:t>]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cxnSp>
        <p:nvCxnSpPr>
          <p:cNvPr id="49" name="Connettore 1 48"/>
          <p:cNvCxnSpPr/>
          <p:nvPr/>
        </p:nvCxnSpPr>
        <p:spPr>
          <a:xfrm>
            <a:off x="777240" y="3500438"/>
            <a:ext cx="0" cy="30711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79"/>
          <p:cNvSpPr/>
          <p:nvPr/>
        </p:nvSpPr>
        <p:spPr>
          <a:xfrm>
            <a:off x="762000" y="39624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MP reg.</a:t>
            </a:r>
          </a:p>
        </p:txBody>
      </p:sp>
      <p:cxnSp>
        <p:nvCxnSpPr>
          <p:cNvPr id="68" name="Connettore 2 67"/>
          <p:cNvCxnSpPr/>
          <p:nvPr/>
        </p:nvCxnSpPr>
        <p:spPr>
          <a:xfrm>
            <a:off x="153670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tangolo 65"/>
          <p:cNvSpPr/>
          <p:nvPr/>
        </p:nvSpPr>
        <p:spPr>
          <a:xfrm>
            <a:off x="1552575" y="1371600"/>
            <a:ext cx="6905627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/>
          <p:cNvSpPr/>
          <p:nvPr/>
        </p:nvSpPr>
        <p:spPr>
          <a:xfrm>
            <a:off x="1533525" y="4648200"/>
            <a:ext cx="6924675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ttangolo 98"/>
          <p:cNvSpPr/>
          <p:nvPr/>
        </p:nvSpPr>
        <p:spPr>
          <a:xfrm>
            <a:off x="8001000" y="4191000"/>
            <a:ext cx="609600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ttore 1 99"/>
          <p:cNvCxnSpPr/>
          <p:nvPr/>
        </p:nvCxnSpPr>
        <p:spPr>
          <a:xfrm>
            <a:off x="8566150" y="3505200"/>
            <a:ext cx="0" cy="3055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igura a mano libera 100"/>
          <p:cNvSpPr/>
          <p:nvPr/>
        </p:nvSpPr>
        <p:spPr>
          <a:xfrm>
            <a:off x="8436769" y="5064919"/>
            <a:ext cx="135731" cy="242887"/>
          </a:xfrm>
          <a:custGeom>
            <a:avLst/>
            <a:gdLst>
              <a:gd name="connsiteX0" fmla="*/ 2381 w 135731"/>
              <a:gd name="connsiteY0" fmla="*/ 102394 h 242887"/>
              <a:gd name="connsiteX1" fmla="*/ 59531 w 135731"/>
              <a:gd name="connsiteY1" fmla="*/ 0 h 242887"/>
              <a:gd name="connsiteX2" fmla="*/ 52387 w 135731"/>
              <a:gd name="connsiteY2" fmla="*/ 121444 h 242887"/>
              <a:gd name="connsiteX3" fmla="*/ 107156 w 135731"/>
              <a:gd name="connsiteY3" fmla="*/ 133350 h 242887"/>
              <a:gd name="connsiteX4" fmla="*/ 133350 w 135731"/>
              <a:gd name="connsiteY4" fmla="*/ 164306 h 242887"/>
              <a:gd name="connsiteX5" fmla="*/ 135731 w 135731"/>
              <a:gd name="connsiteY5" fmla="*/ 242887 h 242887"/>
              <a:gd name="connsiteX6" fmla="*/ 0 w 135731"/>
              <a:gd name="connsiteY6" fmla="*/ 157162 h 242887"/>
              <a:gd name="connsiteX7" fmla="*/ 2381 w 135731"/>
              <a:gd name="connsiteY7" fmla="*/ 102394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31" h="242887">
                <a:moveTo>
                  <a:pt x="2381" y="102394"/>
                </a:moveTo>
                <a:lnTo>
                  <a:pt x="59531" y="0"/>
                </a:lnTo>
                <a:lnTo>
                  <a:pt x="52387" y="121444"/>
                </a:lnTo>
                <a:lnTo>
                  <a:pt x="107156" y="133350"/>
                </a:lnTo>
                <a:lnTo>
                  <a:pt x="133350" y="164306"/>
                </a:lnTo>
                <a:cubicBezTo>
                  <a:pt x="134144" y="190500"/>
                  <a:pt x="134937" y="216693"/>
                  <a:pt x="135731" y="242887"/>
                </a:cubicBezTo>
                <a:lnTo>
                  <a:pt x="0" y="157162"/>
                </a:lnTo>
                <a:cubicBezTo>
                  <a:pt x="794" y="138112"/>
                  <a:pt x="1587" y="119062"/>
                  <a:pt x="2381" y="102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ttangolo 101"/>
          <p:cNvSpPr/>
          <p:nvPr/>
        </p:nvSpPr>
        <p:spPr>
          <a:xfrm>
            <a:off x="8305799" y="1558925"/>
            <a:ext cx="271463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5"/>
          <p:cNvSpPr/>
          <p:nvPr/>
        </p:nvSpPr>
        <p:spPr>
          <a:xfrm>
            <a:off x="1295400" y="685800"/>
            <a:ext cx="7315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reference MP size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</a:rPr>
              <a:t>N</a:t>
            </a:r>
            <a:r>
              <a:rPr lang="en-US" b="1" baseline="-25000" dirty="0" err="1" smtClean="0">
                <a:solidFill>
                  <a:srgbClr val="FF0000"/>
                </a:solidFill>
                <a:latin typeface="Calibri" pitchFamily="34" charset="0"/>
              </a:rPr>
              <a:t>ref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is adaptively changed during the simulation:</a:t>
            </a:r>
          </a:p>
        </p:txBody>
      </p:sp>
      <p:cxnSp>
        <p:nvCxnSpPr>
          <p:cNvPr id="25" name="Connettore 1 24"/>
          <p:cNvCxnSpPr/>
          <p:nvPr/>
        </p:nvCxnSpPr>
        <p:spPr>
          <a:xfrm>
            <a:off x="784860" y="4907280"/>
            <a:ext cx="779526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l="85272" t="93187" r="9001" b="1563"/>
          <a:stretch/>
        </p:blipFill>
        <p:spPr bwMode="auto">
          <a:xfrm>
            <a:off x="8174632" y="3112187"/>
            <a:ext cx="576064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756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85272" t="93187" r="9001" b="1563"/>
          <a:stretch/>
        </p:blipFill>
        <p:spPr bwMode="auto">
          <a:xfrm>
            <a:off x="8174632" y="3112187"/>
            <a:ext cx="576064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 cstate="print"/>
          <a:srcRect t="49098" b="1804"/>
          <a:stretch>
            <a:fillRect/>
          </a:stretch>
        </p:blipFill>
        <p:spPr bwMode="auto">
          <a:xfrm>
            <a:off x="-533400" y="4267200"/>
            <a:ext cx="100715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Rettangolo 66"/>
          <p:cNvSpPr/>
          <p:nvPr/>
        </p:nvSpPr>
        <p:spPr>
          <a:xfrm>
            <a:off x="1533525" y="4648200"/>
            <a:ext cx="6924675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ttore 1 35"/>
          <p:cNvCxnSpPr/>
          <p:nvPr/>
        </p:nvCxnSpPr>
        <p:spPr>
          <a:xfrm>
            <a:off x="784860" y="4907280"/>
            <a:ext cx="779526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5"/>
          <p:cNvSpPr/>
          <p:nvPr/>
        </p:nvSpPr>
        <p:spPr>
          <a:xfrm>
            <a:off x="1295400" y="685800"/>
            <a:ext cx="7315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reference MP size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</a:rPr>
              <a:t>N</a:t>
            </a:r>
            <a:r>
              <a:rPr lang="en-US" b="1" baseline="-25000" dirty="0" err="1" smtClean="0">
                <a:solidFill>
                  <a:srgbClr val="FF0000"/>
                </a:solidFill>
                <a:latin typeface="Calibri" pitchFamily="34" charset="0"/>
              </a:rPr>
              <a:t>ref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is adaptively changed during the simulation: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b="54070"/>
          <a:stretch>
            <a:fillRect/>
          </a:stretch>
        </p:blipFill>
        <p:spPr bwMode="auto">
          <a:xfrm>
            <a:off x="-533400" y="914400"/>
            <a:ext cx="100715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Macroparticle size management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/>
          <a:srcRect l="46970" t="92057" r="44697" b="3181"/>
          <a:stretch>
            <a:fillRect/>
          </a:stretch>
        </p:blipFill>
        <p:spPr bwMode="auto">
          <a:xfrm>
            <a:off x="4191000" y="31242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ttangolo 79"/>
          <p:cNvSpPr/>
          <p:nvPr/>
        </p:nvSpPr>
        <p:spPr>
          <a:xfrm>
            <a:off x="768350" y="3505200"/>
            <a:ext cx="787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10.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44" name="Connettore 1 43"/>
          <p:cNvCxnSpPr/>
          <p:nvPr/>
        </p:nvCxnSpPr>
        <p:spPr>
          <a:xfrm>
            <a:off x="1547814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770731" y="35052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68350" y="38100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79"/>
          <p:cNvSpPr/>
          <p:nvPr/>
        </p:nvSpPr>
        <p:spPr>
          <a:xfrm rot="16200000">
            <a:off x="-266700" y="3543300"/>
            <a:ext cx="1447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MP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ref. size [m</a:t>
            </a:r>
            <a:r>
              <a:rPr lang="en-US" sz="1400" b="1" baseline="30000" dirty="0" smtClean="0">
                <a:solidFill>
                  <a:schemeClr val="tx1"/>
                </a:solidFill>
              </a:rPr>
              <a:t>-1</a:t>
            </a:r>
            <a:r>
              <a:rPr lang="en-US" sz="1400" b="1" dirty="0" smtClean="0">
                <a:solidFill>
                  <a:schemeClr val="tx1"/>
                </a:solidFill>
              </a:rPr>
              <a:t>]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cxnSp>
        <p:nvCxnSpPr>
          <p:cNvPr id="49" name="Connettore 1 48"/>
          <p:cNvCxnSpPr/>
          <p:nvPr/>
        </p:nvCxnSpPr>
        <p:spPr>
          <a:xfrm>
            <a:off x="777240" y="3500438"/>
            <a:ext cx="0" cy="30711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79"/>
          <p:cNvSpPr/>
          <p:nvPr/>
        </p:nvSpPr>
        <p:spPr>
          <a:xfrm>
            <a:off x="762000" y="39624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MP reg.</a:t>
            </a:r>
          </a:p>
        </p:txBody>
      </p:sp>
      <p:cxnSp>
        <p:nvCxnSpPr>
          <p:cNvPr id="68" name="Connettore 2 67"/>
          <p:cNvCxnSpPr/>
          <p:nvPr/>
        </p:nvCxnSpPr>
        <p:spPr>
          <a:xfrm>
            <a:off x="153670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tangolo 65"/>
          <p:cNvSpPr/>
          <p:nvPr/>
        </p:nvSpPr>
        <p:spPr>
          <a:xfrm>
            <a:off x="1552575" y="1371600"/>
            <a:ext cx="6905627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ttangolo 98"/>
          <p:cNvSpPr/>
          <p:nvPr/>
        </p:nvSpPr>
        <p:spPr>
          <a:xfrm>
            <a:off x="8001000" y="4191000"/>
            <a:ext cx="609600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ttore 1 99"/>
          <p:cNvCxnSpPr/>
          <p:nvPr/>
        </p:nvCxnSpPr>
        <p:spPr>
          <a:xfrm>
            <a:off x="8566150" y="3505200"/>
            <a:ext cx="0" cy="3055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igura a mano libera 100"/>
          <p:cNvSpPr/>
          <p:nvPr/>
        </p:nvSpPr>
        <p:spPr>
          <a:xfrm>
            <a:off x="8436769" y="5064919"/>
            <a:ext cx="135731" cy="242887"/>
          </a:xfrm>
          <a:custGeom>
            <a:avLst/>
            <a:gdLst>
              <a:gd name="connsiteX0" fmla="*/ 2381 w 135731"/>
              <a:gd name="connsiteY0" fmla="*/ 102394 h 242887"/>
              <a:gd name="connsiteX1" fmla="*/ 59531 w 135731"/>
              <a:gd name="connsiteY1" fmla="*/ 0 h 242887"/>
              <a:gd name="connsiteX2" fmla="*/ 52387 w 135731"/>
              <a:gd name="connsiteY2" fmla="*/ 121444 h 242887"/>
              <a:gd name="connsiteX3" fmla="*/ 107156 w 135731"/>
              <a:gd name="connsiteY3" fmla="*/ 133350 h 242887"/>
              <a:gd name="connsiteX4" fmla="*/ 133350 w 135731"/>
              <a:gd name="connsiteY4" fmla="*/ 164306 h 242887"/>
              <a:gd name="connsiteX5" fmla="*/ 135731 w 135731"/>
              <a:gd name="connsiteY5" fmla="*/ 242887 h 242887"/>
              <a:gd name="connsiteX6" fmla="*/ 0 w 135731"/>
              <a:gd name="connsiteY6" fmla="*/ 157162 h 242887"/>
              <a:gd name="connsiteX7" fmla="*/ 2381 w 135731"/>
              <a:gd name="connsiteY7" fmla="*/ 102394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31" h="242887">
                <a:moveTo>
                  <a:pt x="2381" y="102394"/>
                </a:moveTo>
                <a:lnTo>
                  <a:pt x="59531" y="0"/>
                </a:lnTo>
                <a:lnTo>
                  <a:pt x="52387" y="121444"/>
                </a:lnTo>
                <a:lnTo>
                  <a:pt x="107156" y="133350"/>
                </a:lnTo>
                <a:lnTo>
                  <a:pt x="133350" y="164306"/>
                </a:lnTo>
                <a:cubicBezTo>
                  <a:pt x="134144" y="190500"/>
                  <a:pt x="134937" y="216693"/>
                  <a:pt x="135731" y="242887"/>
                </a:cubicBezTo>
                <a:lnTo>
                  <a:pt x="0" y="157162"/>
                </a:lnTo>
                <a:cubicBezTo>
                  <a:pt x="794" y="138112"/>
                  <a:pt x="1587" y="119062"/>
                  <a:pt x="2381" y="102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ttangolo 101"/>
          <p:cNvSpPr/>
          <p:nvPr/>
        </p:nvSpPr>
        <p:spPr>
          <a:xfrm>
            <a:off x="8305799" y="1558925"/>
            <a:ext cx="271463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po 23"/>
          <p:cNvGrpSpPr/>
          <p:nvPr/>
        </p:nvGrpSpPr>
        <p:grpSpPr>
          <a:xfrm>
            <a:off x="1371600" y="838200"/>
            <a:ext cx="7010400" cy="5486400"/>
            <a:chOff x="-2743200" y="914400"/>
            <a:chExt cx="7010400" cy="5486400"/>
          </a:xfrm>
        </p:grpSpPr>
        <p:sp>
          <p:nvSpPr>
            <p:cNvPr id="25" name="Rettangolo 24"/>
            <p:cNvSpPr/>
            <p:nvPr/>
          </p:nvSpPr>
          <p:spPr>
            <a:xfrm>
              <a:off x="-1828800" y="914400"/>
              <a:ext cx="6096000" cy="5486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e 27"/>
            <p:cNvSpPr/>
            <p:nvPr/>
          </p:nvSpPr>
          <p:spPr>
            <a:xfrm>
              <a:off x="-2743200" y="1828800"/>
              <a:ext cx="381000" cy="4343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nettore 1 28"/>
            <p:cNvCxnSpPr>
              <a:stCxn id="28" idx="0"/>
            </p:cNvCxnSpPr>
            <p:nvPr/>
          </p:nvCxnSpPr>
          <p:spPr>
            <a:xfrm flipV="1">
              <a:off x="-2552700" y="914400"/>
              <a:ext cx="723900" cy="9144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>
              <a:stCxn id="28" idx="4"/>
            </p:cNvCxnSpPr>
            <p:nvPr/>
          </p:nvCxnSpPr>
          <p:spPr>
            <a:xfrm>
              <a:off x="-2552700" y="6172200"/>
              <a:ext cx="723900" cy="2286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6" name="TextBox 7"/>
          <p:cNvSpPr txBox="1"/>
          <p:nvPr/>
        </p:nvSpPr>
        <p:spPr>
          <a:xfrm>
            <a:off x="2286000" y="9861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MP set regeneration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7" name="Rettangolo 56"/>
          <p:cNvSpPr/>
          <p:nvPr/>
        </p:nvSpPr>
        <p:spPr>
          <a:xfrm>
            <a:off x="2438400" y="1600200"/>
            <a:ext cx="57912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750" lvl="1" indent="-508000">
              <a:lnSpc>
                <a:spcPct val="15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Each macroparticle is assigned to a cell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of a uniform grid in the 5-D space (</a:t>
            </a:r>
            <a:r>
              <a:rPr lang="en-US" dirty="0" err="1" smtClean="0">
                <a:solidFill>
                  <a:schemeClr val="tx2"/>
                </a:solidFill>
                <a:latin typeface="Calibri" pitchFamily="34" charset="0"/>
              </a:rPr>
              <a:t>x,y,v</a:t>
            </a:r>
            <a:r>
              <a:rPr lang="en-US" sz="2000" baseline="-25000" dirty="0" err="1" smtClean="0">
                <a:solidFill>
                  <a:schemeClr val="tx2"/>
                </a:solidFill>
                <a:latin typeface="Calibri" pitchFamily="34" charset="0"/>
              </a:rPr>
              <a:t>x</a:t>
            </a:r>
            <a:r>
              <a:rPr lang="en-US" dirty="0" err="1" smtClean="0">
                <a:solidFill>
                  <a:schemeClr val="tx2"/>
                </a:solidFill>
                <a:latin typeface="Calibri" pitchFamily="34" charset="0"/>
              </a:rPr>
              <a:t>,v</a:t>
            </a:r>
            <a:r>
              <a:rPr lang="en-US" baseline="-25000" dirty="0" err="1" smtClean="0">
                <a:solidFill>
                  <a:schemeClr val="tx2"/>
                </a:solidFill>
                <a:latin typeface="Calibri" pitchFamily="34" charset="0"/>
              </a:rPr>
              <a:t>y</a:t>
            </a:r>
            <a:r>
              <a:rPr lang="en-US" dirty="0" err="1" smtClean="0">
                <a:solidFill>
                  <a:schemeClr val="tx2"/>
                </a:solidFill>
                <a:latin typeface="Calibri" pitchFamily="34" charset="0"/>
              </a:rPr>
              <a:t>,v</a:t>
            </a:r>
            <a:r>
              <a:rPr lang="en-US" baseline="-25000" dirty="0" err="1" smtClean="0">
                <a:solidFill>
                  <a:schemeClr val="tx2"/>
                </a:solidFill>
                <a:latin typeface="Calibri" pitchFamily="34" charset="0"/>
              </a:rPr>
              <a:t>z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) obtaining an approximation of 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phase space distribution</a:t>
            </a:r>
          </a:p>
          <a:p>
            <a:pPr marL="793750" lvl="1" indent="-508000">
              <a:lnSpc>
                <a:spcPct val="15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The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new target MP size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is chosen such that:</a:t>
            </a:r>
            <a:endParaRPr lang="en-US" b="1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95700" y="3581400"/>
            <a:ext cx="40005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Rettangolo 58"/>
          <p:cNvSpPr/>
          <p:nvPr/>
        </p:nvSpPr>
        <p:spPr>
          <a:xfrm>
            <a:off x="2438400" y="4419600"/>
            <a:ext cx="5791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750" lvl="1" indent="-508000">
              <a:lnSpc>
                <a:spcPct val="150000"/>
              </a:lnSpc>
              <a:spcAft>
                <a:spcPts val="1200"/>
              </a:spcAft>
              <a:buFont typeface="+mj-lt"/>
              <a:buAutoNum type="alphaLcPeriod" startAt="3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A new MPs set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, having the new reference size, is generated according to the computed distribution</a:t>
            </a:r>
          </a:p>
        </p:txBody>
      </p:sp>
      <p:sp>
        <p:nvSpPr>
          <p:cNvPr id="61" name="Rettangolo 60"/>
          <p:cNvSpPr/>
          <p:nvPr/>
        </p:nvSpPr>
        <p:spPr>
          <a:xfrm>
            <a:off x="3230488" y="5334000"/>
            <a:ext cx="5151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The error on total charge and total energy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does not go beyond 1-2% 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5410200"/>
            <a:ext cx="791580" cy="79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57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/>
          <a:srcRect t="49098" b="1804"/>
          <a:stretch>
            <a:fillRect/>
          </a:stretch>
        </p:blipFill>
        <p:spPr bwMode="auto">
          <a:xfrm>
            <a:off x="-533400" y="4267200"/>
            <a:ext cx="100715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54070"/>
          <a:stretch>
            <a:fillRect/>
          </a:stretch>
        </p:blipFill>
        <p:spPr bwMode="auto">
          <a:xfrm>
            <a:off x="-533400" y="914400"/>
            <a:ext cx="100715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Macroparticle size management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 cstate="print"/>
          <a:srcRect l="46970" t="92057" r="44697" b="3181"/>
          <a:stretch>
            <a:fillRect/>
          </a:stretch>
        </p:blipFill>
        <p:spPr bwMode="auto">
          <a:xfrm>
            <a:off x="4191000" y="31242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ttangolo 79"/>
          <p:cNvSpPr/>
          <p:nvPr/>
        </p:nvSpPr>
        <p:spPr>
          <a:xfrm>
            <a:off x="768350" y="3505200"/>
            <a:ext cx="787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10.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Rettangolo 79"/>
          <p:cNvSpPr/>
          <p:nvPr/>
        </p:nvSpPr>
        <p:spPr>
          <a:xfrm>
            <a:off x="1555750" y="3505200"/>
            <a:ext cx="4445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45.</a:t>
            </a:r>
          </a:p>
        </p:txBody>
      </p:sp>
      <p:cxnSp>
        <p:nvCxnSpPr>
          <p:cNvPr id="44" name="Connettore 1 43"/>
          <p:cNvCxnSpPr/>
          <p:nvPr/>
        </p:nvCxnSpPr>
        <p:spPr>
          <a:xfrm>
            <a:off x="1547814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770731" y="35052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68350" y="38100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79"/>
          <p:cNvSpPr/>
          <p:nvPr/>
        </p:nvSpPr>
        <p:spPr>
          <a:xfrm rot="16200000">
            <a:off x="-266700" y="3543300"/>
            <a:ext cx="1447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MP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ref. size [m</a:t>
            </a:r>
            <a:r>
              <a:rPr lang="en-US" sz="1400" b="1" baseline="30000" dirty="0" smtClean="0">
                <a:solidFill>
                  <a:schemeClr val="tx1"/>
                </a:solidFill>
              </a:rPr>
              <a:t>-1</a:t>
            </a:r>
            <a:r>
              <a:rPr lang="en-US" sz="1400" b="1" dirty="0" smtClean="0">
                <a:solidFill>
                  <a:schemeClr val="tx1"/>
                </a:solidFill>
              </a:rPr>
              <a:t>]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cxnSp>
        <p:nvCxnSpPr>
          <p:cNvPr id="49" name="Connettore 1 48"/>
          <p:cNvCxnSpPr/>
          <p:nvPr/>
        </p:nvCxnSpPr>
        <p:spPr>
          <a:xfrm>
            <a:off x="777240" y="3500438"/>
            <a:ext cx="0" cy="30711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79"/>
          <p:cNvSpPr/>
          <p:nvPr/>
        </p:nvSpPr>
        <p:spPr>
          <a:xfrm>
            <a:off x="762000" y="39624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MP reg.</a:t>
            </a:r>
          </a:p>
        </p:txBody>
      </p:sp>
      <p:cxnSp>
        <p:nvCxnSpPr>
          <p:cNvPr id="68" name="Connettore 2 67"/>
          <p:cNvCxnSpPr/>
          <p:nvPr/>
        </p:nvCxnSpPr>
        <p:spPr>
          <a:xfrm>
            <a:off x="153670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tangolo 65"/>
          <p:cNvSpPr/>
          <p:nvPr/>
        </p:nvSpPr>
        <p:spPr>
          <a:xfrm>
            <a:off x="1552575" y="1371600"/>
            <a:ext cx="6905627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/>
          <p:cNvSpPr/>
          <p:nvPr/>
        </p:nvSpPr>
        <p:spPr>
          <a:xfrm>
            <a:off x="1562100" y="4648200"/>
            <a:ext cx="68961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ttangolo 98"/>
          <p:cNvSpPr/>
          <p:nvPr/>
        </p:nvSpPr>
        <p:spPr>
          <a:xfrm>
            <a:off x="8001000" y="4191000"/>
            <a:ext cx="609600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ttore 1 99"/>
          <p:cNvCxnSpPr/>
          <p:nvPr/>
        </p:nvCxnSpPr>
        <p:spPr>
          <a:xfrm>
            <a:off x="8566150" y="3505200"/>
            <a:ext cx="0" cy="3055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igura a mano libera 22"/>
          <p:cNvSpPr/>
          <p:nvPr/>
        </p:nvSpPr>
        <p:spPr>
          <a:xfrm>
            <a:off x="8436769" y="5064919"/>
            <a:ext cx="135731" cy="242887"/>
          </a:xfrm>
          <a:custGeom>
            <a:avLst/>
            <a:gdLst>
              <a:gd name="connsiteX0" fmla="*/ 2381 w 135731"/>
              <a:gd name="connsiteY0" fmla="*/ 102394 h 242887"/>
              <a:gd name="connsiteX1" fmla="*/ 59531 w 135731"/>
              <a:gd name="connsiteY1" fmla="*/ 0 h 242887"/>
              <a:gd name="connsiteX2" fmla="*/ 52387 w 135731"/>
              <a:gd name="connsiteY2" fmla="*/ 121444 h 242887"/>
              <a:gd name="connsiteX3" fmla="*/ 107156 w 135731"/>
              <a:gd name="connsiteY3" fmla="*/ 133350 h 242887"/>
              <a:gd name="connsiteX4" fmla="*/ 133350 w 135731"/>
              <a:gd name="connsiteY4" fmla="*/ 164306 h 242887"/>
              <a:gd name="connsiteX5" fmla="*/ 135731 w 135731"/>
              <a:gd name="connsiteY5" fmla="*/ 242887 h 242887"/>
              <a:gd name="connsiteX6" fmla="*/ 0 w 135731"/>
              <a:gd name="connsiteY6" fmla="*/ 157162 h 242887"/>
              <a:gd name="connsiteX7" fmla="*/ 2381 w 135731"/>
              <a:gd name="connsiteY7" fmla="*/ 102394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31" h="242887">
                <a:moveTo>
                  <a:pt x="2381" y="102394"/>
                </a:moveTo>
                <a:lnTo>
                  <a:pt x="59531" y="0"/>
                </a:lnTo>
                <a:lnTo>
                  <a:pt x="52387" y="121444"/>
                </a:lnTo>
                <a:lnTo>
                  <a:pt x="107156" y="133350"/>
                </a:lnTo>
                <a:lnTo>
                  <a:pt x="133350" y="164306"/>
                </a:lnTo>
                <a:cubicBezTo>
                  <a:pt x="134144" y="190500"/>
                  <a:pt x="134937" y="216693"/>
                  <a:pt x="135731" y="242887"/>
                </a:cubicBezTo>
                <a:lnTo>
                  <a:pt x="0" y="157162"/>
                </a:lnTo>
                <a:cubicBezTo>
                  <a:pt x="794" y="138112"/>
                  <a:pt x="1587" y="119062"/>
                  <a:pt x="2381" y="102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/>
          <p:cNvSpPr/>
          <p:nvPr/>
        </p:nvSpPr>
        <p:spPr>
          <a:xfrm>
            <a:off x="8305799" y="1558925"/>
            <a:ext cx="271463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65"/>
          <p:cNvSpPr/>
          <p:nvPr/>
        </p:nvSpPr>
        <p:spPr>
          <a:xfrm>
            <a:off x="1295400" y="685800"/>
            <a:ext cx="7315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reference MP size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</a:rPr>
              <a:t>N</a:t>
            </a:r>
            <a:r>
              <a:rPr lang="en-US" b="1" baseline="-25000" dirty="0" err="1" smtClean="0">
                <a:solidFill>
                  <a:srgbClr val="FF0000"/>
                </a:solidFill>
                <a:latin typeface="Calibri" pitchFamily="34" charset="0"/>
              </a:rPr>
              <a:t>ref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is adaptively changed during the simulation:</a:t>
            </a:r>
          </a:p>
        </p:txBody>
      </p:sp>
      <p:cxnSp>
        <p:nvCxnSpPr>
          <p:cNvPr id="26" name="Connettore 1 25"/>
          <p:cNvCxnSpPr/>
          <p:nvPr/>
        </p:nvCxnSpPr>
        <p:spPr>
          <a:xfrm>
            <a:off x="784860" y="4907280"/>
            <a:ext cx="779526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l="85272" t="93187" r="9001" b="1563"/>
          <a:stretch/>
        </p:blipFill>
        <p:spPr bwMode="auto">
          <a:xfrm>
            <a:off x="8174632" y="3112187"/>
            <a:ext cx="576064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84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/>
          <a:srcRect t="49098" b="1804"/>
          <a:stretch>
            <a:fillRect/>
          </a:stretch>
        </p:blipFill>
        <p:spPr bwMode="auto">
          <a:xfrm>
            <a:off x="-533400" y="4267200"/>
            <a:ext cx="100715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54070"/>
          <a:stretch>
            <a:fillRect/>
          </a:stretch>
        </p:blipFill>
        <p:spPr bwMode="auto">
          <a:xfrm>
            <a:off x="-533400" y="914400"/>
            <a:ext cx="100715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Macroparticle size management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" name="Rettangolo 79"/>
          <p:cNvSpPr/>
          <p:nvPr/>
        </p:nvSpPr>
        <p:spPr>
          <a:xfrm>
            <a:off x="768350" y="3505200"/>
            <a:ext cx="787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10.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Rettangolo 79"/>
          <p:cNvSpPr/>
          <p:nvPr/>
        </p:nvSpPr>
        <p:spPr>
          <a:xfrm>
            <a:off x="1555750" y="3505200"/>
            <a:ext cx="4445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45.</a:t>
            </a:r>
          </a:p>
        </p:txBody>
      </p:sp>
      <p:cxnSp>
        <p:nvCxnSpPr>
          <p:cNvPr id="44" name="Connettore 1 43"/>
          <p:cNvCxnSpPr/>
          <p:nvPr/>
        </p:nvCxnSpPr>
        <p:spPr>
          <a:xfrm>
            <a:off x="1547814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770731" y="35052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68350" y="38100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79"/>
          <p:cNvSpPr/>
          <p:nvPr/>
        </p:nvSpPr>
        <p:spPr>
          <a:xfrm rot="16200000">
            <a:off x="-266700" y="3543300"/>
            <a:ext cx="1447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MP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ref. size [m</a:t>
            </a:r>
            <a:r>
              <a:rPr lang="en-US" sz="1400" b="1" baseline="30000" dirty="0" smtClean="0">
                <a:solidFill>
                  <a:schemeClr val="tx1"/>
                </a:solidFill>
              </a:rPr>
              <a:t>-1</a:t>
            </a:r>
            <a:r>
              <a:rPr lang="en-US" sz="1400" b="1" dirty="0" smtClean="0">
                <a:solidFill>
                  <a:schemeClr val="tx1"/>
                </a:solidFill>
              </a:rPr>
              <a:t>]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cxnSp>
        <p:nvCxnSpPr>
          <p:cNvPr id="49" name="Connettore 1 48"/>
          <p:cNvCxnSpPr/>
          <p:nvPr/>
        </p:nvCxnSpPr>
        <p:spPr>
          <a:xfrm>
            <a:off x="777240" y="3500438"/>
            <a:ext cx="0" cy="30711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79"/>
          <p:cNvSpPr/>
          <p:nvPr/>
        </p:nvSpPr>
        <p:spPr>
          <a:xfrm>
            <a:off x="762000" y="39624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MP reg.</a:t>
            </a:r>
          </a:p>
        </p:txBody>
      </p:sp>
      <p:cxnSp>
        <p:nvCxnSpPr>
          <p:cNvPr id="68" name="Connettore 2 67"/>
          <p:cNvCxnSpPr/>
          <p:nvPr/>
        </p:nvCxnSpPr>
        <p:spPr>
          <a:xfrm>
            <a:off x="153670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tangolo 65"/>
          <p:cNvSpPr/>
          <p:nvPr/>
        </p:nvSpPr>
        <p:spPr>
          <a:xfrm>
            <a:off x="1800225" y="1371600"/>
            <a:ext cx="6657977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/>
          <p:cNvSpPr/>
          <p:nvPr/>
        </p:nvSpPr>
        <p:spPr>
          <a:xfrm>
            <a:off x="1800225" y="4648200"/>
            <a:ext cx="6657975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5" cstate="print"/>
          <a:srcRect l="46970" t="92057" r="44697" b="3181"/>
          <a:stretch>
            <a:fillRect/>
          </a:stretch>
        </p:blipFill>
        <p:spPr bwMode="auto">
          <a:xfrm>
            <a:off x="4191000" y="31242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9" name="Rettangolo 98"/>
          <p:cNvSpPr/>
          <p:nvPr/>
        </p:nvSpPr>
        <p:spPr>
          <a:xfrm>
            <a:off x="8001000" y="4191000"/>
            <a:ext cx="609600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ttore 1 99"/>
          <p:cNvCxnSpPr/>
          <p:nvPr/>
        </p:nvCxnSpPr>
        <p:spPr>
          <a:xfrm>
            <a:off x="8566150" y="3505200"/>
            <a:ext cx="0" cy="3055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igura a mano libera 100"/>
          <p:cNvSpPr/>
          <p:nvPr/>
        </p:nvSpPr>
        <p:spPr>
          <a:xfrm>
            <a:off x="8436769" y="5064919"/>
            <a:ext cx="135731" cy="242887"/>
          </a:xfrm>
          <a:custGeom>
            <a:avLst/>
            <a:gdLst>
              <a:gd name="connsiteX0" fmla="*/ 2381 w 135731"/>
              <a:gd name="connsiteY0" fmla="*/ 102394 h 242887"/>
              <a:gd name="connsiteX1" fmla="*/ 59531 w 135731"/>
              <a:gd name="connsiteY1" fmla="*/ 0 h 242887"/>
              <a:gd name="connsiteX2" fmla="*/ 52387 w 135731"/>
              <a:gd name="connsiteY2" fmla="*/ 121444 h 242887"/>
              <a:gd name="connsiteX3" fmla="*/ 107156 w 135731"/>
              <a:gd name="connsiteY3" fmla="*/ 133350 h 242887"/>
              <a:gd name="connsiteX4" fmla="*/ 133350 w 135731"/>
              <a:gd name="connsiteY4" fmla="*/ 164306 h 242887"/>
              <a:gd name="connsiteX5" fmla="*/ 135731 w 135731"/>
              <a:gd name="connsiteY5" fmla="*/ 242887 h 242887"/>
              <a:gd name="connsiteX6" fmla="*/ 0 w 135731"/>
              <a:gd name="connsiteY6" fmla="*/ 157162 h 242887"/>
              <a:gd name="connsiteX7" fmla="*/ 2381 w 135731"/>
              <a:gd name="connsiteY7" fmla="*/ 102394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31" h="242887">
                <a:moveTo>
                  <a:pt x="2381" y="102394"/>
                </a:moveTo>
                <a:lnTo>
                  <a:pt x="59531" y="0"/>
                </a:lnTo>
                <a:lnTo>
                  <a:pt x="52387" y="121444"/>
                </a:lnTo>
                <a:lnTo>
                  <a:pt x="107156" y="133350"/>
                </a:lnTo>
                <a:lnTo>
                  <a:pt x="133350" y="164306"/>
                </a:lnTo>
                <a:cubicBezTo>
                  <a:pt x="134144" y="190500"/>
                  <a:pt x="134937" y="216693"/>
                  <a:pt x="135731" y="242887"/>
                </a:cubicBezTo>
                <a:lnTo>
                  <a:pt x="0" y="157162"/>
                </a:lnTo>
                <a:cubicBezTo>
                  <a:pt x="794" y="138112"/>
                  <a:pt x="1587" y="119062"/>
                  <a:pt x="2381" y="102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ttangolo 101"/>
          <p:cNvSpPr/>
          <p:nvPr/>
        </p:nvSpPr>
        <p:spPr>
          <a:xfrm>
            <a:off x="8305799" y="1558925"/>
            <a:ext cx="271463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65"/>
          <p:cNvSpPr/>
          <p:nvPr/>
        </p:nvSpPr>
        <p:spPr>
          <a:xfrm>
            <a:off x="1295400" y="685800"/>
            <a:ext cx="7315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reference MP size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</a:rPr>
              <a:t>N</a:t>
            </a:r>
            <a:r>
              <a:rPr lang="en-US" b="1" baseline="-25000" dirty="0" err="1" smtClean="0">
                <a:solidFill>
                  <a:srgbClr val="FF0000"/>
                </a:solidFill>
                <a:latin typeface="Calibri" pitchFamily="34" charset="0"/>
              </a:rPr>
              <a:t>ref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is adaptively changed during the simulation:</a:t>
            </a:r>
          </a:p>
        </p:txBody>
      </p:sp>
      <p:cxnSp>
        <p:nvCxnSpPr>
          <p:cNvPr id="26" name="Connettore 1 25"/>
          <p:cNvCxnSpPr/>
          <p:nvPr/>
        </p:nvCxnSpPr>
        <p:spPr>
          <a:xfrm>
            <a:off x="784860" y="4907280"/>
            <a:ext cx="779526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l="85272" t="93187" r="9001" b="1563"/>
          <a:stretch/>
        </p:blipFill>
        <p:spPr bwMode="auto">
          <a:xfrm>
            <a:off x="8174632" y="3112187"/>
            <a:ext cx="576064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6550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/>
          <a:srcRect t="49098" b="1804"/>
          <a:stretch>
            <a:fillRect/>
          </a:stretch>
        </p:blipFill>
        <p:spPr bwMode="auto">
          <a:xfrm>
            <a:off x="-533400" y="4267200"/>
            <a:ext cx="100715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54070"/>
          <a:stretch>
            <a:fillRect/>
          </a:stretch>
        </p:blipFill>
        <p:spPr bwMode="auto">
          <a:xfrm>
            <a:off x="-533400" y="914400"/>
            <a:ext cx="100715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Macroparticle size management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" name="Rettangolo 79"/>
          <p:cNvSpPr/>
          <p:nvPr/>
        </p:nvSpPr>
        <p:spPr>
          <a:xfrm>
            <a:off x="768350" y="3505200"/>
            <a:ext cx="787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10.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Rettangolo 79"/>
          <p:cNvSpPr/>
          <p:nvPr/>
        </p:nvSpPr>
        <p:spPr>
          <a:xfrm>
            <a:off x="1555750" y="3505200"/>
            <a:ext cx="4445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45.</a:t>
            </a:r>
          </a:p>
        </p:txBody>
      </p:sp>
      <p:cxnSp>
        <p:nvCxnSpPr>
          <p:cNvPr id="44" name="Connettore 1 43"/>
          <p:cNvCxnSpPr/>
          <p:nvPr/>
        </p:nvCxnSpPr>
        <p:spPr>
          <a:xfrm>
            <a:off x="1547814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/>
          <p:cNvCxnSpPr/>
          <p:nvPr/>
        </p:nvCxnSpPr>
        <p:spPr>
          <a:xfrm>
            <a:off x="1987550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770731" y="35052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68350" y="38100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79"/>
          <p:cNvSpPr/>
          <p:nvPr/>
        </p:nvSpPr>
        <p:spPr>
          <a:xfrm rot="16200000">
            <a:off x="-266700" y="3543300"/>
            <a:ext cx="1447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MP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ref. size [m</a:t>
            </a:r>
            <a:r>
              <a:rPr lang="en-US" sz="1400" b="1" baseline="30000" dirty="0" smtClean="0">
                <a:solidFill>
                  <a:schemeClr val="tx1"/>
                </a:solidFill>
              </a:rPr>
              <a:t>-1</a:t>
            </a:r>
            <a:r>
              <a:rPr lang="en-US" sz="1400" b="1" dirty="0" smtClean="0">
                <a:solidFill>
                  <a:schemeClr val="tx1"/>
                </a:solidFill>
              </a:rPr>
              <a:t>]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cxnSp>
        <p:nvCxnSpPr>
          <p:cNvPr id="49" name="Connettore 1 48"/>
          <p:cNvCxnSpPr/>
          <p:nvPr/>
        </p:nvCxnSpPr>
        <p:spPr>
          <a:xfrm>
            <a:off x="777240" y="3500438"/>
            <a:ext cx="0" cy="30711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79"/>
          <p:cNvSpPr/>
          <p:nvPr/>
        </p:nvSpPr>
        <p:spPr>
          <a:xfrm>
            <a:off x="762000" y="39624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MP reg.</a:t>
            </a:r>
          </a:p>
        </p:txBody>
      </p:sp>
      <p:cxnSp>
        <p:nvCxnSpPr>
          <p:cNvPr id="68" name="Connettore 2 67"/>
          <p:cNvCxnSpPr/>
          <p:nvPr/>
        </p:nvCxnSpPr>
        <p:spPr>
          <a:xfrm>
            <a:off x="153670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/>
          <p:cNvCxnSpPr/>
          <p:nvPr/>
        </p:nvCxnSpPr>
        <p:spPr>
          <a:xfrm>
            <a:off x="199644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tangolo 65"/>
          <p:cNvSpPr/>
          <p:nvPr/>
        </p:nvSpPr>
        <p:spPr>
          <a:xfrm>
            <a:off x="1990725" y="1371600"/>
            <a:ext cx="6467477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66"/>
          <p:cNvSpPr/>
          <p:nvPr/>
        </p:nvSpPr>
        <p:spPr>
          <a:xfrm>
            <a:off x="1974851" y="4648200"/>
            <a:ext cx="648335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5" cstate="print"/>
          <a:srcRect l="46970" t="92057" r="44697" b="3181"/>
          <a:stretch>
            <a:fillRect/>
          </a:stretch>
        </p:blipFill>
        <p:spPr bwMode="auto">
          <a:xfrm>
            <a:off x="4191000" y="31242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9" name="Rettangolo 98"/>
          <p:cNvSpPr/>
          <p:nvPr/>
        </p:nvSpPr>
        <p:spPr>
          <a:xfrm>
            <a:off x="8001000" y="4191000"/>
            <a:ext cx="609600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ttore 1 99"/>
          <p:cNvCxnSpPr/>
          <p:nvPr/>
        </p:nvCxnSpPr>
        <p:spPr>
          <a:xfrm>
            <a:off x="8566150" y="3505200"/>
            <a:ext cx="0" cy="3055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igura a mano libera 100"/>
          <p:cNvSpPr/>
          <p:nvPr/>
        </p:nvSpPr>
        <p:spPr>
          <a:xfrm>
            <a:off x="8436769" y="5064919"/>
            <a:ext cx="135731" cy="242887"/>
          </a:xfrm>
          <a:custGeom>
            <a:avLst/>
            <a:gdLst>
              <a:gd name="connsiteX0" fmla="*/ 2381 w 135731"/>
              <a:gd name="connsiteY0" fmla="*/ 102394 h 242887"/>
              <a:gd name="connsiteX1" fmla="*/ 59531 w 135731"/>
              <a:gd name="connsiteY1" fmla="*/ 0 h 242887"/>
              <a:gd name="connsiteX2" fmla="*/ 52387 w 135731"/>
              <a:gd name="connsiteY2" fmla="*/ 121444 h 242887"/>
              <a:gd name="connsiteX3" fmla="*/ 107156 w 135731"/>
              <a:gd name="connsiteY3" fmla="*/ 133350 h 242887"/>
              <a:gd name="connsiteX4" fmla="*/ 133350 w 135731"/>
              <a:gd name="connsiteY4" fmla="*/ 164306 h 242887"/>
              <a:gd name="connsiteX5" fmla="*/ 135731 w 135731"/>
              <a:gd name="connsiteY5" fmla="*/ 242887 h 242887"/>
              <a:gd name="connsiteX6" fmla="*/ 0 w 135731"/>
              <a:gd name="connsiteY6" fmla="*/ 157162 h 242887"/>
              <a:gd name="connsiteX7" fmla="*/ 2381 w 135731"/>
              <a:gd name="connsiteY7" fmla="*/ 102394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731" h="242887">
                <a:moveTo>
                  <a:pt x="2381" y="102394"/>
                </a:moveTo>
                <a:lnTo>
                  <a:pt x="59531" y="0"/>
                </a:lnTo>
                <a:lnTo>
                  <a:pt x="52387" y="121444"/>
                </a:lnTo>
                <a:lnTo>
                  <a:pt x="107156" y="133350"/>
                </a:lnTo>
                <a:lnTo>
                  <a:pt x="133350" y="164306"/>
                </a:lnTo>
                <a:cubicBezTo>
                  <a:pt x="134144" y="190500"/>
                  <a:pt x="134937" y="216693"/>
                  <a:pt x="135731" y="242887"/>
                </a:cubicBezTo>
                <a:lnTo>
                  <a:pt x="0" y="157162"/>
                </a:lnTo>
                <a:cubicBezTo>
                  <a:pt x="794" y="138112"/>
                  <a:pt x="1587" y="119062"/>
                  <a:pt x="2381" y="102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ttangolo 102"/>
          <p:cNvSpPr/>
          <p:nvPr/>
        </p:nvSpPr>
        <p:spPr>
          <a:xfrm>
            <a:off x="8305799" y="1558925"/>
            <a:ext cx="271463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65"/>
          <p:cNvSpPr/>
          <p:nvPr/>
        </p:nvSpPr>
        <p:spPr>
          <a:xfrm>
            <a:off x="1295400" y="685800"/>
            <a:ext cx="7315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reference MP size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</a:rPr>
              <a:t>N</a:t>
            </a:r>
            <a:r>
              <a:rPr lang="en-US" b="1" baseline="-25000" dirty="0" err="1" smtClean="0">
                <a:solidFill>
                  <a:srgbClr val="FF0000"/>
                </a:solidFill>
                <a:latin typeface="Calibri" pitchFamily="34" charset="0"/>
              </a:rPr>
              <a:t>ref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is adaptively changed during the simulation:</a:t>
            </a:r>
          </a:p>
        </p:txBody>
      </p:sp>
      <p:cxnSp>
        <p:nvCxnSpPr>
          <p:cNvPr id="28" name="Connettore 1 27"/>
          <p:cNvCxnSpPr/>
          <p:nvPr/>
        </p:nvCxnSpPr>
        <p:spPr>
          <a:xfrm>
            <a:off x="784860" y="4907280"/>
            <a:ext cx="779526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l="85272" t="93187" r="9001" b="1563"/>
          <a:stretch/>
        </p:blipFill>
        <p:spPr bwMode="auto">
          <a:xfrm>
            <a:off x="8174632" y="3112187"/>
            <a:ext cx="576064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37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 cstate="print"/>
          <a:srcRect t="49098" b="1804"/>
          <a:stretch>
            <a:fillRect/>
          </a:stretch>
        </p:blipFill>
        <p:spPr bwMode="auto">
          <a:xfrm>
            <a:off x="-533400" y="4267200"/>
            <a:ext cx="100715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54070"/>
          <a:stretch>
            <a:fillRect/>
          </a:stretch>
        </p:blipFill>
        <p:spPr bwMode="auto">
          <a:xfrm>
            <a:off x="-533400" y="914400"/>
            <a:ext cx="1007152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Macroparticle size management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 cstate="print"/>
          <a:srcRect l="46970" t="92057" r="44697" b="3181"/>
          <a:stretch>
            <a:fillRect/>
          </a:stretch>
        </p:blipFill>
        <p:spPr bwMode="auto">
          <a:xfrm>
            <a:off x="4191000" y="31242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Rettangolo 46"/>
          <p:cNvSpPr/>
          <p:nvPr/>
        </p:nvSpPr>
        <p:spPr>
          <a:xfrm>
            <a:off x="8001000" y="4191000"/>
            <a:ext cx="609600" cy="155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79"/>
          <p:cNvSpPr/>
          <p:nvPr/>
        </p:nvSpPr>
        <p:spPr>
          <a:xfrm>
            <a:off x="768350" y="3505200"/>
            <a:ext cx="787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10.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Rettangolo 79"/>
          <p:cNvSpPr/>
          <p:nvPr/>
        </p:nvSpPr>
        <p:spPr>
          <a:xfrm>
            <a:off x="1555750" y="3505200"/>
            <a:ext cx="4445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45.</a:t>
            </a:r>
          </a:p>
        </p:txBody>
      </p:sp>
      <p:sp>
        <p:nvSpPr>
          <p:cNvPr id="35" name="Rettangolo 79"/>
          <p:cNvSpPr/>
          <p:nvPr/>
        </p:nvSpPr>
        <p:spPr>
          <a:xfrm>
            <a:off x="1981200" y="3505200"/>
            <a:ext cx="50165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2.1e2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Rettangolo 79"/>
          <p:cNvSpPr/>
          <p:nvPr/>
        </p:nvSpPr>
        <p:spPr>
          <a:xfrm>
            <a:off x="2476496" y="3505200"/>
            <a:ext cx="438154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1.1e3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Rettangolo 79"/>
          <p:cNvSpPr/>
          <p:nvPr/>
        </p:nvSpPr>
        <p:spPr>
          <a:xfrm>
            <a:off x="2914652" y="3505200"/>
            <a:ext cx="438154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5.5e3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Rettangolo 79"/>
          <p:cNvSpPr/>
          <p:nvPr/>
        </p:nvSpPr>
        <p:spPr>
          <a:xfrm>
            <a:off x="3352786" y="3505200"/>
            <a:ext cx="390539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2.9e4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Rettangolo 79"/>
          <p:cNvSpPr/>
          <p:nvPr/>
        </p:nvSpPr>
        <p:spPr>
          <a:xfrm>
            <a:off x="3743326" y="3505200"/>
            <a:ext cx="5381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1.3e5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Rettangolo 79"/>
          <p:cNvSpPr/>
          <p:nvPr/>
        </p:nvSpPr>
        <p:spPr>
          <a:xfrm>
            <a:off x="4281489" y="3505200"/>
            <a:ext cx="2281236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3.1e5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Rettangolo 79"/>
          <p:cNvSpPr/>
          <p:nvPr/>
        </p:nvSpPr>
        <p:spPr>
          <a:xfrm>
            <a:off x="6562725" y="3505200"/>
            <a:ext cx="19939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3.6e5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44" name="Connettore 1 43"/>
          <p:cNvCxnSpPr/>
          <p:nvPr/>
        </p:nvCxnSpPr>
        <p:spPr>
          <a:xfrm>
            <a:off x="1547814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/>
          <p:cNvCxnSpPr/>
          <p:nvPr/>
        </p:nvCxnSpPr>
        <p:spPr>
          <a:xfrm>
            <a:off x="1987550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/>
        </p:nvCxnSpPr>
        <p:spPr>
          <a:xfrm>
            <a:off x="2479674" y="3500664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/>
          <p:cNvCxnSpPr/>
          <p:nvPr/>
        </p:nvCxnSpPr>
        <p:spPr>
          <a:xfrm>
            <a:off x="2908300" y="3500438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/>
          <p:nvPr/>
        </p:nvCxnSpPr>
        <p:spPr>
          <a:xfrm>
            <a:off x="3352800" y="3500664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/>
          <p:nvPr/>
        </p:nvCxnSpPr>
        <p:spPr>
          <a:xfrm>
            <a:off x="3740150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/>
          <p:nvPr/>
        </p:nvCxnSpPr>
        <p:spPr>
          <a:xfrm>
            <a:off x="4279900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>
            <a:off x="6559550" y="3501342"/>
            <a:ext cx="0" cy="30865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>
            <a:off x="770731" y="35052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768350" y="3810000"/>
            <a:ext cx="7789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tangolo 79"/>
          <p:cNvSpPr/>
          <p:nvPr/>
        </p:nvSpPr>
        <p:spPr>
          <a:xfrm rot="16200000">
            <a:off x="-266700" y="3543300"/>
            <a:ext cx="1447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MP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ref. size [m</a:t>
            </a:r>
            <a:r>
              <a:rPr lang="en-US" sz="1400" b="1" baseline="30000" dirty="0" smtClean="0">
                <a:solidFill>
                  <a:schemeClr val="tx1"/>
                </a:solidFill>
              </a:rPr>
              <a:t>-1</a:t>
            </a:r>
            <a:r>
              <a:rPr lang="en-US" sz="1400" b="1" dirty="0" smtClean="0">
                <a:solidFill>
                  <a:schemeClr val="tx1"/>
                </a:solidFill>
              </a:rPr>
              <a:t>]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cxnSp>
        <p:nvCxnSpPr>
          <p:cNvPr id="48" name="Connettore 1 47"/>
          <p:cNvCxnSpPr/>
          <p:nvPr/>
        </p:nvCxnSpPr>
        <p:spPr>
          <a:xfrm>
            <a:off x="8566150" y="3505200"/>
            <a:ext cx="0" cy="3055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1 48"/>
          <p:cNvCxnSpPr/>
          <p:nvPr/>
        </p:nvCxnSpPr>
        <p:spPr>
          <a:xfrm>
            <a:off x="777240" y="3500438"/>
            <a:ext cx="0" cy="30711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79"/>
          <p:cNvSpPr/>
          <p:nvPr/>
        </p:nvSpPr>
        <p:spPr>
          <a:xfrm>
            <a:off x="762000" y="39624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MP reg.</a:t>
            </a:r>
          </a:p>
        </p:txBody>
      </p:sp>
      <p:cxnSp>
        <p:nvCxnSpPr>
          <p:cNvPr id="68" name="Connettore 2 67"/>
          <p:cNvCxnSpPr/>
          <p:nvPr/>
        </p:nvCxnSpPr>
        <p:spPr>
          <a:xfrm>
            <a:off x="153670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/>
          <p:cNvCxnSpPr/>
          <p:nvPr/>
        </p:nvCxnSpPr>
        <p:spPr>
          <a:xfrm>
            <a:off x="199644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78"/>
          <p:cNvCxnSpPr/>
          <p:nvPr/>
        </p:nvCxnSpPr>
        <p:spPr>
          <a:xfrm>
            <a:off x="249174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/>
          <p:cNvCxnSpPr/>
          <p:nvPr/>
        </p:nvCxnSpPr>
        <p:spPr>
          <a:xfrm>
            <a:off x="291846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80"/>
          <p:cNvCxnSpPr/>
          <p:nvPr/>
        </p:nvCxnSpPr>
        <p:spPr>
          <a:xfrm>
            <a:off x="336042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81"/>
          <p:cNvCxnSpPr/>
          <p:nvPr/>
        </p:nvCxnSpPr>
        <p:spPr>
          <a:xfrm>
            <a:off x="374904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82"/>
          <p:cNvCxnSpPr/>
          <p:nvPr/>
        </p:nvCxnSpPr>
        <p:spPr>
          <a:xfrm>
            <a:off x="4290060" y="384048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83"/>
          <p:cNvCxnSpPr/>
          <p:nvPr/>
        </p:nvCxnSpPr>
        <p:spPr>
          <a:xfrm>
            <a:off x="6576060" y="3848100"/>
            <a:ext cx="0" cy="502920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5"/>
          <p:cNvSpPr/>
          <p:nvPr/>
        </p:nvSpPr>
        <p:spPr>
          <a:xfrm>
            <a:off x="1295400" y="685800"/>
            <a:ext cx="7315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reference MP size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</a:rPr>
              <a:t>N</a:t>
            </a:r>
            <a:r>
              <a:rPr lang="en-US" b="1" baseline="-25000" dirty="0" err="1" smtClean="0">
                <a:solidFill>
                  <a:srgbClr val="FF0000"/>
                </a:solidFill>
                <a:latin typeface="Calibri" pitchFamily="34" charset="0"/>
              </a:rPr>
              <a:t>ref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is adaptively changed during the simulation:</a:t>
            </a:r>
          </a:p>
        </p:txBody>
      </p:sp>
      <p:cxnSp>
        <p:nvCxnSpPr>
          <p:cNvPr id="51" name="Connettore 1 50"/>
          <p:cNvCxnSpPr/>
          <p:nvPr/>
        </p:nvCxnSpPr>
        <p:spPr>
          <a:xfrm>
            <a:off x="784860" y="4907280"/>
            <a:ext cx="779526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l="85272" t="93187" r="9001" b="1563"/>
          <a:stretch/>
        </p:blipFill>
        <p:spPr bwMode="auto">
          <a:xfrm>
            <a:off x="8174632" y="3112187"/>
            <a:ext cx="576064" cy="252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839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Impact on the simulation performances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343663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52400" y="2343663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CasellaDiTesto 20"/>
          <p:cNvSpPr txBox="1"/>
          <p:nvPr/>
        </p:nvSpPr>
        <p:spPr>
          <a:xfrm>
            <a:off x="575556" y="2168860"/>
            <a:ext cx="4032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2"/>
                </a:solidFill>
              </a:rPr>
              <a:t>ECLOUD (old code)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4932040" y="2168860"/>
            <a:ext cx="4211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>
                <a:solidFill>
                  <a:schemeClr val="tx2"/>
                </a:solidFill>
              </a:rPr>
              <a:t>PyECLOUD</a:t>
            </a:r>
            <a:r>
              <a:rPr lang="en-US" sz="2200" b="1" dirty="0" smtClean="0">
                <a:solidFill>
                  <a:schemeClr val="tx2"/>
                </a:solidFill>
              </a:rPr>
              <a:t> 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3" name="Rectangle 65"/>
          <p:cNvSpPr/>
          <p:nvPr/>
        </p:nvSpPr>
        <p:spPr>
          <a:xfrm>
            <a:off x="457200" y="6311217"/>
            <a:ext cx="9144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lvl="1" indent="-406400">
              <a:lnSpc>
                <a:spcPct val="150000"/>
              </a:lnSpc>
            </a:pP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SPS MBB bending magnet, </a:t>
            </a:r>
            <a:r>
              <a:rPr lang="en-US" sz="1400" dirty="0" err="1" smtClean="0">
                <a:solidFill>
                  <a:schemeClr val="tx2"/>
                </a:solidFill>
                <a:latin typeface="Calibri" pitchFamily="34" charset="0"/>
              </a:rPr>
              <a:t>SEY</a:t>
            </a:r>
            <a:r>
              <a:rPr lang="en-US" sz="1400" baseline="-25000" dirty="0" err="1" smtClean="0">
                <a:solidFill>
                  <a:schemeClr val="tx2"/>
                </a:solidFill>
                <a:latin typeface="Calibri" pitchFamily="34" charset="0"/>
              </a:rPr>
              <a:t>max</a:t>
            </a:r>
            <a:r>
              <a:rPr lang="en-US" sz="1400" baseline="-25000" dirty="0" smtClean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= 1.5, nominal 25 ns beam,  E=26 </a:t>
            </a:r>
            <a:r>
              <a:rPr lang="en-US" sz="1400" dirty="0" err="1" smtClean="0">
                <a:solidFill>
                  <a:schemeClr val="tx2"/>
                </a:solidFill>
                <a:latin typeface="Calibri" pitchFamily="34" charset="0"/>
              </a:rPr>
              <a:t>GeV</a:t>
            </a:r>
            <a:endParaRPr lang="en-US" sz="1400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" name="Rectangle 65"/>
          <p:cNvSpPr/>
          <p:nvPr/>
        </p:nvSpPr>
        <p:spPr>
          <a:xfrm>
            <a:off x="1238712" y="611959"/>
            <a:ext cx="77617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newly introduced features had an evident impact on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convergence properties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and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0718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Impact on the simulation performances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65"/>
          <p:cNvSpPr/>
          <p:nvPr/>
        </p:nvSpPr>
        <p:spPr>
          <a:xfrm>
            <a:off x="457200" y="6311217"/>
            <a:ext cx="9144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lvl="1" indent="-406400">
              <a:lnSpc>
                <a:spcPct val="150000"/>
              </a:lnSpc>
            </a:pP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SPS MBB bending magnet, </a:t>
            </a:r>
            <a:r>
              <a:rPr lang="en-US" sz="1400" dirty="0" err="1" smtClean="0">
                <a:solidFill>
                  <a:schemeClr val="tx2"/>
                </a:solidFill>
                <a:latin typeface="Calibri" pitchFamily="34" charset="0"/>
              </a:rPr>
              <a:t>SEY</a:t>
            </a:r>
            <a:r>
              <a:rPr lang="en-US" sz="1400" baseline="-25000" dirty="0" err="1" smtClean="0">
                <a:solidFill>
                  <a:schemeClr val="tx2"/>
                </a:solidFill>
                <a:latin typeface="Calibri" pitchFamily="34" charset="0"/>
              </a:rPr>
              <a:t>max</a:t>
            </a:r>
            <a:r>
              <a:rPr lang="en-US" sz="1400" baseline="-25000" dirty="0" smtClean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= 1.5, nominal 25 ns beam,  E=26 </a:t>
            </a:r>
            <a:r>
              <a:rPr lang="en-US" sz="1400" dirty="0" err="1" smtClean="0">
                <a:solidFill>
                  <a:schemeClr val="tx2"/>
                </a:solidFill>
                <a:latin typeface="Calibri" pitchFamily="34" charset="0"/>
              </a:rPr>
              <a:t>GeV</a:t>
            </a:r>
            <a:endParaRPr lang="en-US" sz="1400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15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4612"/>
              </p:ext>
            </p:extLst>
          </p:nvPr>
        </p:nvGraphicFramePr>
        <p:xfrm>
          <a:off x="5963651" y="2348880"/>
          <a:ext cx="2870212" cy="189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468"/>
                <a:gridCol w="941855"/>
                <a:gridCol w="1009889"/>
              </a:tblGrid>
              <a:tr h="31639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Timestep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ECLOUD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PYECLOUD</a:t>
                      </a:r>
                      <a:endParaRPr lang="en-US" sz="1400" dirty="0"/>
                    </a:p>
                  </a:txBody>
                  <a:tcPr/>
                </a:tc>
              </a:tr>
              <a:tr h="3163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 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29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 min</a:t>
                      </a:r>
                      <a:endParaRPr lang="en-US" sz="1400" dirty="0"/>
                    </a:p>
                  </a:txBody>
                  <a:tcPr/>
                </a:tc>
              </a:tr>
              <a:tr h="3163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 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1h 27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r>
                        <a:rPr lang="en-US" sz="1400" baseline="0" dirty="0" smtClean="0"/>
                        <a:t>  min</a:t>
                      </a:r>
                      <a:endParaRPr lang="en-US" sz="1400" dirty="0"/>
                    </a:p>
                  </a:txBody>
                  <a:tcPr/>
                </a:tc>
              </a:tr>
              <a:tr h="3163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0.05</a:t>
                      </a:r>
                      <a:r>
                        <a:rPr lang="en-US" sz="1400" baseline="0" dirty="0" smtClean="0"/>
                        <a:t> 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1h 45</a:t>
                      </a:r>
                      <a:r>
                        <a:rPr lang="en-US" sz="1400" baseline="0" dirty="0" smtClean="0"/>
                        <a:t>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 min</a:t>
                      </a:r>
                      <a:endParaRPr lang="en-US" sz="1400" dirty="0"/>
                    </a:p>
                  </a:txBody>
                  <a:tcPr/>
                </a:tc>
              </a:tr>
              <a:tr h="3163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0.025ns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3h 7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 min</a:t>
                      </a:r>
                      <a:endParaRPr lang="en-US" sz="1400" dirty="0"/>
                    </a:p>
                  </a:txBody>
                  <a:tcPr/>
                </a:tc>
              </a:tr>
              <a:tr h="3163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0.012ns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4h 15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1h 6 min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1238" y="2221337"/>
            <a:ext cx="5281555" cy="3752914"/>
            <a:chOff x="171238" y="2221337"/>
            <a:chExt cx="5281555" cy="3752914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1929" t="2311" r="16506" b="3190"/>
            <a:stretch/>
          </p:blipFill>
          <p:spPr bwMode="auto">
            <a:xfrm>
              <a:off x="448237" y="2221337"/>
              <a:ext cx="5004556" cy="3528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83325" t="42762" r="2005" b="42774"/>
            <a:stretch/>
          </p:blipFill>
          <p:spPr bwMode="auto">
            <a:xfrm>
              <a:off x="1371600" y="2512854"/>
              <a:ext cx="900100" cy="54006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3" name="TextBox 2"/>
            <p:cNvSpPr txBox="1"/>
            <p:nvPr/>
          </p:nvSpPr>
          <p:spPr>
            <a:xfrm>
              <a:off x="1079612" y="5697252"/>
              <a:ext cx="40324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Time step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-1108482" y="3780494"/>
              <a:ext cx="2836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Simulation time [s]</a:t>
              </a:r>
              <a:endParaRPr lang="en-US" sz="1200" dirty="0"/>
            </a:p>
          </p:txBody>
        </p:sp>
      </p:grpSp>
      <p:sp>
        <p:nvSpPr>
          <p:cNvPr id="22" name="Rectangle 65"/>
          <p:cNvSpPr/>
          <p:nvPr/>
        </p:nvSpPr>
        <p:spPr>
          <a:xfrm>
            <a:off x="1238712" y="611959"/>
            <a:ext cx="77617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newly introduced features had an evident impact on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convergence properties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and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7081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Outline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65"/>
          <p:cNvSpPr/>
          <p:nvPr/>
        </p:nvSpPr>
        <p:spPr>
          <a:xfrm>
            <a:off x="1122766" y="692696"/>
            <a:ext cx="78128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Introduction 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Large Hadron Collider (LHC)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Electron Cloud effects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PyECLOUD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: a new code for e-cloud buildup simulation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MacroParticle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size management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Performances</a:t>
            </a: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E-cloud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xperimental studies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Motivation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e-cloud effects with 25 ns beams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Studies for a dedicated scrubbing beam</a:t>
            </a:r>
          </a:p>
        </p:txBody>
      </p:sp>
    </p:spTree>
    <p:extLst>
      <p:ext uri="{BB962C8B-B14F-4D97-AF65-F5344CB8AC3E}">
        <p14:creationId xmlns:p14="http://schemas.microsoft.com/office/powerpoint/2010/main" val="296905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Impact on the simulation performances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" name="Rectangle 65"/>
          <p:cNvSpPr/>
          <p:nvPr/>
        </p:nvSpPr>
        <p:spPr>
          <a:xfrm>
            <a:off x="431540" y="1492328"/>
            <a:ext cx="840766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dirty="0" err="1" smtClean="0">
                <a:solidFill>
                  <a:schemeClr val="tx2"/>
                </a:solidFill>
                <a:latin typeface="Calibri" pitchFamily="34" charset="0"/>
              </a:rPr>
              <a:t>PyECLOUD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 has quickly became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the reference tool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for electron cloud simulations for  CERN machines, covering a variety of devices and beam conditions:</a:t>
            </a:r>
          </a:p>
          <a:p>
            <a:pPr marL="0" lvl="1"/>
            <a:endParaRPr lang="en-US" sz="1400" b="1" dirty="0">
              <a:solidFill>
                <a:srgbClr val="FF0000"/>
              </a:solidFill>
              <a:latin typeface="Calibri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CERN Proton Synchrotron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(PS, 26 </a:t>
            </a:r>
            <a:r>
              <a:rPr lang="en-US" dirty="0" err="1" smtClean="0">
                <a:solidFill>
                  <a:schemeClr val="tx2"/>
                </a:solidFill>
                <a:latin typeface="Calibri" pitchFamily="34" charset="0"/>
              </a:rPr>
              <a:t>GeV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, 628 m ring)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Drift chambers, combined function magnets, electron cloud detectors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Several beam configuration and surface properties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Super Proton Synchrotron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(SPS, 450 </a:t>
            </a:r>
            <a:r>
              <a:rPr lang="en-US" dirty="0" err="1" smtClean="0">
                <a:solidFill>
                  <a:schemeClr val="tx2"/>
                </a:solidFill>
                <a:latin typeface="Calibri" pitchFamily="34" charset="0"/>
              </a:rPr>
              <a:t>GeV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, 7 Km ring)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itchFamily="34" charset="0"/>
              </a:rPr>
              <a:t>Drift chambers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, dipole magnets, electrostatic septa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itchFamily="34" charset="0"/>
              </a:rPr>
              <a:t>Several beam configuration and surface 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properties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Large Hadron Collider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(LHC, 7 </a:t>
            </a:r>
            <a:r>
              <a:rPr lang="en-US" dirty="0" err="1" smtClean="0">
                <a:solidFill>
                  <a:schemeClr val="tx2"/>
                </a:solidFill>
                <a:latin typeface="Calibri" pitchFamily="34" charset="0"/>
              </a:rPr>
              <a:t>TeV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, 27 Km ring)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Drift chambers, dipole and </a:t>
            </a:r>
            <a:r>
              <a:rPr lang="en-US" sz="1400" dirty="0" err="1" smtClean="0">
                <a:solidFill>
                  <a:schemeClr val="tx2"/>
                </a:solidFill>
                <a:latin typeface="Calibri" pitchFamily="34" charset="0"/>
              </a:rPr>
              <a:t>quadrupole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 magnets, injection kickers, beam profile monitor, special common chambers, final focusing triplets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Several beam configuration and surface properties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Calibri" pitchFamily="34" charset="0"/>
            </a:endParaRPr>
          </a:p>
          <a:p>
            <a:pPr marL="0" lvl="1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Moreover: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Positron machines (PETRA III, Hamburg, Germany; CLIC linear collider damping ring – designs study)</a:t>
            </a:r>
            <a:endParaRPr lang="en-US" sz="1400" dirty="0">
              <a:solidFill>
                <a:schemeClr val="tx2"/>
              </a:solidFill>
              <a:latin typeface="Calibri" pitchFamily="34" charset="0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Used in other institutes (FERMILAB, Chicago, USA; LAL, </a:t>
            </a:r>
            <a:r>
              <a:rPr lang="en-US" sz="1400" dirty="0" err="1" smtClean="0">
                <a:solidFill>
                  <a:schemeClr val="tx2"/>
                </a:solidFill>
                <a:latin typeface="Calibri" pitchFamily="34" charset="0"/>
              </a:rPr>
              <a:t>Orsay</a:t>
            </a:r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, France; DESY, Hamburg, Germany, UNISANNIO, Benevento, Italy)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" name="Rectangle 65"/>
          <p:cNvSpPr/>
          <p:nvPr/>
        </p:nvSpPr>
        <p:spPr>
          <a:xfrm>
            <a:off x="1238712" y="611959"/>
            <a:ext cx="77617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newly introduced features had an evident impact on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convergence properties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and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98490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Outline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65"/>
          <p:cNvSpPr/>
          <p:nvPr/>
        </p:nvSpPr>
        <p:spPr>
          <a:xfrm>
            <a:off x="1122766" y="692696"/>
            <a:ext cx="78128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Introduction 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The Large Hadron Collider (LHC)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Electron Cloud effects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PyECLOUD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: a new code for e-cloud buildup simulation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MacroParticle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size management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Performances</a:t>
            </a: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E-cloud </a:t>
            </a: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e</a:t>
            </a: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xperimental studies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Motivation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e-cloud effects with 25 ns beams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Studies for a dedicated scrubbing beam</a:t>
            </a:r>
          </a:p>
        </p:txBody>
      </p:sp>
    </p:spTree>
    <p:extLst>
      <p:ext uri="{BB962C8B-B14F-4D97-AF65-F5344CB8AC3E}">
        <p14:creationId xmlns:p14="http://schemas.microsoft.com/office/powerpoint/2010/main" val="338621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65"/>
          <p:cNvSpPr/>
          <p:nvPr/>
        </p:nvSpPr>
        <p:spPr>
          <a:xfrm>
            <a:off x="359532" y="1311436"/>
            <a:ext cx="847966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1200"/>
              </a:spcAft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Main goals and activities:</a:t>
            </a:r>
          </a:p>
          <a:p>
            <a:pPr marL="515938" lvl="1" indent="-287338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Analyze of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electron cloud related observations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during LHC (&amp; injectors) operation</a:t>
            </a:r>
          </a:p>
          <a:p>
            <a:pPr marL="515938" lvl="1" indent="-287338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Propose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organize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perform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analyze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dedicated electron cloud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experiments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aiming at:</a:t>
            </a:r>
          </a:p>
          <a:p>
            <a:pPr marL="973138" lvl="2" indent="-287338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Qualifying the behavior and performance limitations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of the accelerators w.r.t. the electron cloud</a:t>
            </a:r>
          </a:p>
          <a:p>
            <a:pPr marL="973138" lvl="2" indent="-287338">
              <a:lnSpc>
                <a:spcPct val="15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Crosscheck and improve our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models and simulation codes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(to be able to make reliable predictions for future operation scenarios)</a:t>
            </a:r>
          </a:p>
          <a:p>
            <a:pPr marL="973138" lvl="2" indent="-287338">
              <a:lnSpc>
                <a:spcPct val="15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Study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possible countermeasures</a:t>
            </a:r>
            <a:endParaRPr lang="en-US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Experimental activity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0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08004" y="2132856"/>
            <a:ext cx="4719414" cy="3518167"/>
            <a:chOff x="76200" y="2501633"/>
            <a:chExt cx="4719414" cy="351816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2501633"/>
              <a:ext cx="4719414" cy="3518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14"/>
            <p:cNvSpPr txBox="1"/>
            <p:nvPr/>
          </p:nvSpPr>
          <p:spPr>
            <a:xfrm>
              <a:off x="2231740" y="2780928"/>
              <a:ext cx="20882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PyECLOUD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simulations</a:t>
              </a: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524" t="8932" r="26190" b="13039"/>
          <a:stretch>
            <a:fillRect/>
          </a:stretch>
        </p:blipFill>
        <p:spPr bwMode="auto">
          <a:xfrm>
            <a:off x="96787" y="1988840"/>
            <a:ext cx="4259189" cy="435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65"/>
          <p:cNvSpPr/>
          <p:nvPr/>
        </p:nvSpPr>
        <p:spPr>
          <a:xfrm>
            <a:off x="1628535" y="741474"/>
            <a:ext cx="7321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Bunch spacing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 is a key parameter for electron cloud effects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 it changes the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SEY requirement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to suppress the electron cloud</a:t>
            </a:r>
            <a:endParaRPr lang="en-US" b="1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Bunch spacing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95556" y="2772191"/>
            <a:ext cx="3237428" cy="1736929"/>
            <a:chOff x="695556" y="2772191"/>
            <a:chExt cx="3237428" cy="1736929"/>
          </a:xfrm>
        </p:grpSpPr>
        <p:sp>
          <p:nvSpPr>
            <p:cNvPr id="18" name="Oval 17"/>
            <p:cNvSpPr/>
            <p:nvPr/>
          </p:nvSpPr>
          <p:spPr>
            <a:xfrm>
              <a:off x="997045" y="4111893"/>
              <a:ext cx="148909" cy="73191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628535" y="4111893"/>
              <a:ext cx="148909" cy="73191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60025" y="4111893"/>
              <a:ext cx="148909" cy="73191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91515" y="4111893"/>
              <a:ext cx="148909" cy="73191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522991" y="4111893"/>
              <a:ext cx="148909" cy="73191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nettore 2 35"/>
            <p:cNvCxnSpPr/>
            <p:nvPr/>
          </p:nvCxnSpPr>
          <p:spPr>
            <a:xfrm>
              <a:off x="1700543" y="4014889"/>
              <a:ext cx="619347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386487" y="3643841"/>
              <a:ext cx="12474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/>
                  </a:solidFill>
                  <a:latin typeface="+mj-lt"/>
                  <a:cs typeface="Arial" pitchFamily="34" charset="0"/>
                </a:rPr>
                <a:t>Bunch spacing</a:t>
              </a:r>
              <a:endParaRPr lang="en-US" sz="1400" b="1" dirty="0">
                <a:solidFill>
                  <a:schemeClr val="tx2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95556" y="2772191"/>
              <a:ext cx="168032" cy="22703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9572" y="3501008"/>
              <a:ext cx="3144356" cy="100811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/>
            <p:cNvCxnSpPr>
              <a:stCxn id="25" idx="2"/>
            </p:cNvCxnSpPr>
            <p:nvPr/>
          </p:nvCxnSpPr>
          <p:spPr>
            <a:xfrm>
              <a:off x="695556" y="2885707"/>
              <a:ext cx="84016" cy="61530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83994" y="2885707"/>
              <a:ext cx="3048990" cy="61530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5143500" y="5646208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Bunch spacing:</a:t>
            </a:r>
          </a:p>
          <a:p>
            <a:pPr marL="0" lvl="1">
              <a:lnSpc>
                <a:spcPct val="15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25 ns  7.5 m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  </a:t>
            </a:r>
            <a:r>
              <a:rPr lang="en-US" sz="1600" dirty="0" smtClean="0">
                <a:solidFill>
                  <a:srgbClr val="0000FF"/>
                </a:solidFill>
                <a:latin typeface="Calibri" pitchFamily="34" charset="0"/>
                <a:sym typeface="Wingdings" panose="05000000000000000000" pitchFamily="2" charset="2"/>
              </a:rPr>
              <a:t>50 ns  15 m</a:t>
            </a:r>
            <a:endParaRPr lang="en-US" sz="1600" b="1" dirty="0">
              <a:solidFill>
                <a:srgbClr val="0000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/>
          </p:nvPr>
        </p:nvGraphicFramePr>
        <p:xfrm>
          <a:off x="935595" y="1202766"/>
          <a:ext cx="7272810" cy="1386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7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4812"/>
              </p:ext>
            </p:extLst>
          </p:nvPr>
        </p:nvGraphicFramePr>
        <p:xfrm>
          <a:off x="935595" y="1202766"/>
          <a:ext cx="7272810" cy="2025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62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588780"/>
              </p:ext>
            </p:extLst>
          </p:nvPr>
        </p:nvGraphicFramePr>
        <p:xfrm>
          <a:off x="935595" y="1202766"/>
          <a:ext cx="7272810" cy="2025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90029"/>
              </p:ext>
            </p:extLst>
          </p:nvPr>
        </p:nvGraphicFramePr>
        <p:xfrm>
          <a:off x="935595" y="1202766"/>
          <a:ext cx="7272810" cy="2543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/>
          </p:nvPr>
        </p:nvGraphicFramePr>
        <p:xfrm>
          <a:off x="935595" y="1202766"/>
          <a:ext cx="7272810" cy="2543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46913" y="1434861"/>
            <a:ext cx="7964574" cy="5041415"/>
            <a:chOff x="546288" y="1447925"/>
            <a:chExt cx="7964574" cy="5041415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546288" y="1447925"/>
              <a:ext cx="7964574" cy="5041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4498856" y="3290919"/>
              <a:ext cx="4012005" cy="3029479"/>
              <a:chOff x="76200" y="3560363"/>
              <a:chExt cx="4719413" cy="3518163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3560363"/>
                <a:ext cx="4719413" cy="3518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8" name="TextBox 14"/>
              <p:cNvSpPr txBox="1"/>
              <p:nvPr/>
            </p:nvSpPr>
            <p:spPr>
              <a:xfrm>
                <a:off x="2038792" y="3884706"/>
                <a:ext cx="2281184" cy="28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PyECLOUD</a:t>
                </a:r>
                <a:r>
                  <a:rPr lang="en-US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simulations</a:t>
                </a:r>
              </a:p>
            </p:txBody>
          </p:sp>
        </p:grp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670175" y="3418476"/>
              <a:ext cx="3842436" cy="2962852"/>
              <a:chOff x="-339075" y="3126162"/>
              <a:chExt cx="4394326" cy="3345156"/>
            </a:xfrm>
          </p:grpSpPr>
          <p:grpSp>
            <p:nvGrpSpPr>
              <p:cNvPr id="22" name="Gruppo 9"/>
              <p:cNvGrpSpPr/>
              <p:nvPr/>
            </p:nvGrpSpPr>
            <p:grpSpPr>
              <a:xfrm>
                <a:off x="-180529" y="3126162"/>
                <a:ext cx="4235780" cy="3345156"/>
                <a:chOff x="4438836" y="3467710"/>
                <a:chExt cx="4235769" cy="3345156"/>
              </a:xfrm>
            </p:grpSpPr>
            <p:pic>
              <p:nvPicPr>
                <p:cNvPr id="24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/>
                <a:srcRect l="6640" t="4040" r="6569"/>
                <a:stretch/>
              </p:blipFill>
              <p:spPr bwMode="auto">
                <a:xfrm>
                  <a:off x="4438836" y="3467710"/>
                  <a:ext cx="4235769" cy="33451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25" name="Rettangolo 29"/>
                <p:cNvSpPr/>
                <p:nvPr/>
              </p:nvSpPr>
              <p:spPr>
                <a:xfrm>
                  <a:off x="6172200" y="3543907"/>
                  <a:ext cx="2323112" cy="6254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lvl="1">
                    <a:lnSpc>
                      <a:spcPct val="150000"/>
                    </a:lnSpc>
                  </a:pPr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Scrubbing of Cu measured with e</a:t>
                  </a:r>
                  <a:r>
                    <a:rPr lang="en-US" sz="10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at 500eV   (CERN TE-VSC)</a:t>
                  </a:r>
                </a:p>
              </p:txBody>
            </p:sp>
          </p:grpSp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09" t="93758" r="40433" b="1125"/>
              <a:stretch/>
            </p:blipFill>
            <p:spPr bwMode="auto">
              <a:xfrm rot="16200000">
                <a:off x="-609105" y="4476579"/>
                <a:ext cx="720080" cy="1800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580141" y="1483762"/>
              <a:ext cx="79016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  <a:latin typeface="Calibri" pitchFamily="34" charset="0"/>
                </a:rPr>
                <a:t>Beam induced scrubbing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08809" y="1813574"/>
              <a:ext cx="7541361" cy="1461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2" indent="-342900">
                <a:lnSpc>
                  <a:spcPct val="150000"/>
                </a:lnSpc>
                <a:spcAft>
                  <a:spcPts val="600"/>
                </a:spcAft>
                <a:buClr>
                  <a:schemeClr val="tx2"/>
                </a:buClr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chemeClr val="tx2"/>
                  </a:solidFill>
                  <a:latin typeface="Calibri" pitchFamily="34" charset="0"/>
                  <a:sym typeface="Wingdings" pitchFamily="2" charset="2"/>
                </a:rPr>
                <a:t>Keeping </a:t>
              </a:r>
              <a:r>
                <a:rPr lang="en-US" sz="1400" dirty="0">
                  <a:solidFill>
                    <a:schemeClr val="tx2"/>
                  </a:solidFill>
                  <a:latin typeface="Calibri" pitchFamily="34" charset="0"/>
                  <a:sym typeface="Wingdings" pitchFamily="2" charset="2"/>
                </a:rPr>
                <a:t>a significant e</a:t>
              </a:r>
              <a:r>
                <a:rPr lang="en-US" sz="1400" baseline="30000" dirty="0">
                  <a:solidFill>
                    <a:schemeClr val="tx2"/>
                  </a:solidFill>
                  <a:latin typeface="Calibri" pitchFamily="34" charset="0"/>
                  <a:sym typeface="Wingdings" pitchFamily="2" charset="2"/>
                </a:rPr>
                <a:t>-</a:t>
              </a:r>
              <a:r>
                <a:rPr lang="en-US" sz="1400" dirty="0">
                  <a:solidFill>
                    <a:schemeClr val="tx2"/>
                  </a:solidFill>
                  <a:latin typeface="Calibri" pitchFamily="34" charset="0"/>
                  <a:sym typeface="Wingdings" pitchFamily="2" charset="2"/>
                </a:rPr>
                <a:t> flux </a:t>
              </a:r>
              <a:r>
                <a:rPr lang="en-US" sz="1400" b="1" dirty="0">
                  <a:solidFill>
                    <a:srgbClr val="FF0000"/>
                  </a:solidFill>
                  <a:latin typeface="Calibri" pitchFamily="34" charset="0"/>
                  <a:sym typeface="Wingdings" pitchFamily="2" charset="2"/>
                </a:rPr>
                <a:t>on the chamber’s walls causes a decrease </a:t>
              </a:r>
              <a:r>
                <a:rPr lang="en-US" sz="1400" dirty="0">
                  <a:solidFill>
                    <a:schemeClr val="tx2"/>
                  </a:solidFill>
                  <a:latin typeface="Calibri" pitchFamily="34" charset="0"/>
                  <a:sym typeface="Wingdings" pitchFamily="2" charset="2"/>
                </a:rPr>
                <a:t>of the SEY (and hence the e-cloud</a:t>
              </a:r>
              <a:r>
                <a:rPr lang="en-US" sz="1400" dirty="0" smtClean="0">
                  <a:solidFill>
                    <a:schemeClr val="tx2"/>
                  </a:solidFill>
                  <a:latin typeface="Calibri" pitchFamily="34" charset="0"/>
                  <a:sym typeface="Wingdings" pitchFamily="2" charset="2"/>
                </a:rPr>
                <a:t>)  </a:t>
              </a:r>
              <a:r>
                <a:rPr lang="en-US" sz="1400" b="1" dirty="0" smtClean="0">
                  <a:solidFill>
                    <a:srgbClr val="FF0000"/>
                  </a:solidFill>
                  <a:latin typeface="Calibri" pitchFamily="34" charset="0"/>
                  <a:sym typeface="Wingdings" pitchFamily="2" charset="2"/>
                </a:rPr>
                <a:t>the electron cloud cures itself</a:t>
              </a:r>
            </a:p>
            <a:p>
              <a:pPr marL="342900" lvl="2" indent="-342900">
                <a:lnSpc>
                  <a:spcPct val="150000"/>
                </a:lnSpc>
                <a:spcAft>
                  <a:spcPts val="600"/>
                </a:spcAft>
                <a:buClr>
                  <a:schemeClr val="tx2"/>
                </a:buClr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chemeClr val="tx2"/>
                  </a:solidFill>
                  <a:latin typeface="Calibri" pitchFamily="34" charset="0"/>
                  <a:sym typeface="Wingdings" pitchFamily="2" charset="2"/>
                </a:rPr>
                <a:t>During dedicated </a:t>
              </a:r>
              <a:r>
                <a:rPr lang="en-US" sz="1400" b="1" dirty="0" smtClean="0">
                  <a:solidFill>
                    <a:srgbClr val="FF0000"/>
                  </a:solidFill>
                  <a:latin typeface="Calibri" pitchFamily="34" charset="0"/>
                  <a:sym typeface="Wingdings" pitchFamily="2" charset="2"/>
                </a:rPr>
                <a:t>Scrubbing Runs </a:t>
              </a:r>
              <a:r>
                <a:rPr lang="en-US" sz="1400" dirty="0" smtClean="0">
                  <a:solidFill>
                    <a:schemeClr val="tx2"/>
                  </a:solidFill>
                  <a:latin typeface="Calibri" pitchFamily="34" charset="0"/>
                  <a:sym typeface="Wingdings" pitchFamily="2" charset="2"/>
                </a:rPr>
                <a:t>we try to provoke as much e-cloud as possible to condition the </a:t>
              </a:r>
              <a:r>
                <a:rPr lang="en-US" sz="1400" dirty="0">
                  <a:solidFill>
                    <a:schemeClr val="tx2"/>
                  </a:solidFill>
                  <a:latin typeface="Calibri" pitchFamily="34" charset="0"/>
                  <a:sym typeface="Wingdings" pitchFamily="2" charset="2"/>
                </a:rPr>
                <a:t>chamber’s walls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23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/>
          </p:nvPr>
        </p:nvGraphicFramePr>
        <p:xfrm>
          <a:off x="935595" y="1202766"/>
          <a:ext cx="7272810" cy="2543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news.slac.stanford.edu/sites/default/files/images/image/cern-lhc-aeri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 b="8902"/>
          <a:stretch/>
        </p:blipFill>
        <p:spPr bwMode="auto">
          <a:xfrm>
            <a:off x="384188" y="1304764"/>
            <a:ext cx="8460940" cy="51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Large Hadron Collider (LHC)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5-Point Star 1"/>
          <p:cNvSpPr/>
          <p:nvPr/>
        </p:nvSpPr>
        <p:spPr>
          <a:xfrm>
            <a:off x="791796" y="4293096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4896036" y="2996952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7848364" y="4077072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6552220" y="3284984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83413" y="714182"/>
            <a:ext cx="7565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Largest and most powerful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particle accelerator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ever built (27 km circumference)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865" y="1451682"/>
            <a:ext cx="7848873" cy="107721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It is designed to: </a:t>
            </a:r>
          </a:p>
          <a:p>
            <a:pPr marL="2857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store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450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</a:rPr>
              <a:t>GeV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 protons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(in two counter rotating beams) </a:t>
            </a:r>
          </a:p>
          <a:p>
            <a:pPr marL="2857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accelerate  them up to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7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TeV</a:t>
            </a:r>
            <a:endParaRPr lang="en-US" sz="1600" b="1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  <a:p>
            <a:pPr marL="2857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collide the two beams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in four points of the ring (for high energy physics experiments</a:t>
            </a:r>
            <a:r>
              <a:rPr lang="en-US" sz="1600" b="1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)</a:t>
            </a:r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760132" y="5684262"/>
            <a:ext cx="684076" cy="18259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621608">
            <a:off x="5704723" y="5777467"/>
            <a:ext cx="95410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alibri" pitchFamily="34" charset="0"/>
              </a:rPr>
              <a:t>Beam 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20750845">
            <a:off x="5542040" y="5203893"/>
            <a:ext cx="95410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Beam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760132" y="5485012"/>
            <a:ext cx="684076" cy="182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8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3" grpId="0" animBg="1"/>
      <p:bldP spid="12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/>
          </p:nvPr>
        </p:nvGraphicFramePr>
        <p:xfrm>
          <a:off x="935595" y="1202766"/>
          <a:ext cx="7272810" cy="2543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 successful!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88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13542"/>
              </p:ext>
            </p:extLst>
          </p:nvPr>
        </p:nvGraphicFramePr>
        <p:xfrm>
          <a:off x="935595" y="1202766"/>
          <a:ext cx="7272810" cy="2862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 successful!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1.45x10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6.1 fb</a:t>
                      </a:r>
                      <a:r>
                        <a:rPr lang="en-US" sz="1400" b="1" baseline="30000" dirty="0" smtClean="0"/>
                        <a:t>-1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9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/>
          </p:nvPr>
        </p:nvGraphicFramePr>
        <p:xfrm>
          <a:off x="935595" y="1202766"/>
          <a:ext cx="7272810" cy="3669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 successful!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1.45x10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6.1 fb</a:t>
                      </a:r>
                      <a:r>
                        <a:rPr lang="en-US" sz="1400" b="1" baseline="30000" dirty="0" smtClean="0"/>
                        <a:t>-1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2012</a:t>
                      </a:r>
                      <a:endParaRPr lang="en-US" sz="14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Thanks</a:t>
                      </a:r>
                      <a:r>
                        <a:rPr lang="en-US" sz="1400" baseline="0" dirty="0" smtClean="0"/>
                        <a:t> to scrubbing from 2011, operation could be resumed with 50 ns spacing</a:t>
                      </a:r>
                      <a:endParaRPr lang="en-US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1.7x10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23.1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1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116305"/>
              </p:ext>
            </p:extLst>
          </p:nvPr>
        </p:nvGraphicFramePr>
        <p:xfrm>
          <a:off x="935595" y="1202766"/>
          <a:ext cx="7272810" cy="3669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 successful!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1.45x10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6.1 fb</a:t>
                      </a:r>
                      <a:r>
                        <a:rPr lang="en-US" sz="1400" b="1" baseline="30000" dirty="0" smtClean="0"/>
                        <a:t>-1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2012</a:t>
                      </a:r>
                      <a:endParaRPr lang="en-US" sz="14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Thanks</a:t>
                      </a:r>
                      <a:r>
                        <a:rPr lang="en-US" sz="1400" baseline="0" dirty="0" smtClean="0"/>
                        <a:t> to scrubbing from 2011, operation could be resumed with 50 ns spacing</a:t>
                      </a:r>
                      <a:endParaRPr lang="en-US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1.7x10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23.1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6876257" y="1880828"/>
            <a:ext cx="1008112" cy="345638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7433" y="230832"/>
            <a:ext cx="5796644" cy="6372708"/>
            <a:chOff x="431540" y="332656"/>
            <a:chExt cx="5796644" cy="6372708"/>
          </a:xfrm>
        </p:grpSpPr>
        <p:sp>
          <p:nvSpPr>
            <p:cNvPr id="17" name="Rectangle 16"/>
            <p:cNvSpPr/>
            <p:nvPr/>
          </p:nvSpPr>
          <p:spPr>
            <a:xfrm>
              <a:off x="431540" y="332656"/>
              <a:ext cx="5796644" cy="63727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548" y="404664"/>
              <a:ext cx="5575627" cy="345638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00" y="3891031"/>
              <a:ext cx="5544616" cy="2670317"/>
            </a:xfrm>
            <a:prstGeom prst="rect">
              <a:avLst/>
            </a:prstGeom>
          </p:spPr>
        </p:pic>
      </p:grpSp>
      <p:pic>
        <p:nvPicPr>
          <p:cNvPr id="21" name="Picture 2" descr="http://static.guim.co.uk/sys-images/Guardian/Pix/audio/video/2013/10/8/1381239900597/Francois-Englert-and-Pete-0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58" y="2427739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www.candyindustry.com/ext/resources/issues/Nobel_medal_thumb.jpeg?135110876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0" y="1743059"/>
            <a:ext cx="2051602" cy="136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/>
          </p:nvPr>
        </p:nvGraphicFramePr>
        <p:xfrm>
          <a:off x="935595" y="1202766"/>
          <a:ext cx="7272810" cy="3669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 successful!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1.45x10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6.1 fb</a:t>
                      </a:r>
                      <a:r>
                        <a:rPr lang="en-US" sz="1400" b="1" baseline="30000" dirty="0" smtClean="0"/>
                        <a:t>-1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2012</a:t>
                      </a:r>
                      <a:endParaRPr lang="en-US" sz="14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Thanks</a:t>
                      </a:r>
                      <a:r>
                        <a:rPr lang="en-US" sz="1400" baseline="0" dirty="0" smtClean="0"/>
                        <a:t> to scrubbing from 2011, operation could be resumed with 50 ns spacing</a:t>
                      </a:r>
                      <a:endParaRPr lang="en-US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1.7x10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23.1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3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/>
          </p:nvPr>
        </p:nvGraphicFramePr>
        <p:xfrm>
          <a:off x="935595" y="1202766"/>
          <a:ext cx="7272810" cy="4232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 successful!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1.45x10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6.1 fb</a:t>
                      </a:r>
                      <a:r>
                        <a:rPr lang="en-US" sz="1400" b="1" baseline="30000" dirty="0" smtClean="0"/>
                        <a:t>-1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2012</a:t>
                      </a:r>
                      <a:endParaRPr lang="en-US" sz="14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Thanks</a:t>
                      </a:r>
                      <a:r>
                        <a:rPr lang="en-US" sz="1400" baseline="0" dirty="0" smtClean="0"/>
                        <a:t> to scrubbing from 2011, operation could be resumed with 50 ns spacing</a:t>
                      </a:r>
                      <a:endParaRPr lang="en-US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1.7x10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23.1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56382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2013 - 14</a:t>
                      </a:r>
                      <a:endParaRPr lang="en-US" sz="1400" b="1" dirty="0"/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Long</a:t>
                      </a:r>
                      <a:r>
                        <a:rPr lang="en-US" sz="1400" baseline="0" dirty="0" smtClean="0"/>
                        <a:t> shutdown: maintenance and consolidation</a:t>
                      </a:r>
                      <a:endParaRPr lang="en-US" sz="1400" dirty="0"/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9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5"/>
          <p:cNvSpPr/>
          <p:nvPr/>
        </p:nvSpPr>
        <p:spPr>
          <a:xfrm>
            <a:off x="1482658" y="1556792"/>
            <a:ext cx="73216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517570"/>
              </p:ext>
            </p:extLst>
          </p:nvPr>
        </p:nvGraphicFramePr>
        <p:xfrm>
          <a:off x="935595" y="1202766"/>
          <a:ext cx="7272810" cy="507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 successful!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1.45x10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6.1 fb</a:t>
                      </a:r>
                      <a:r>
                        <a:rPr lang="en-US" sz="1400" b="1" baseline="30000" dirty="0" smtClean="0"/>
                        <a:t>-1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2012</a:t>
                      </a:r>
                      <a:endParaRPr lang="en-US" sz="14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Thanks</a:t>
                      </a:r>
                      <a:r>
                        <a:rPr lang="en-US" sz="1400" baseline="0" dirty="0" smtClean="0"/>
                        <a:t> to scrubbing from 2011, operation could be resumed with 50 ns spacing</a:t>
                      </a:r>
                      <a:endParaRPr lang="en-US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1.7x10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23.1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56382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2013 - 14</a:t>
                      </a:r>
                      <a:endParaRPr lang="en-US" sz="1400" b="1" dirty="0"/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Long</a:t>
                      </a:r>
                      <a:r>
                        <a:rPr lang="en-US" sz="1400" baseline="0" dirty="0" smtClean="0"/>
                        <a:t> shutdown: maintenance and consolidation</a:t>
                      </a:r>
                      <a:endParaRPr lang="en-US" sz="1400" dirty="0"/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2015 -</a:t>
                      </a:r>
                      <a:r>
                        <a:rPr lang="en-US" sz="1400" b="1" baseline="0" dirty="0" smtClean="0"/>
                        <a:t> …</a:t>
                      </a:r>
                      <a:endParaRPr lang="en-US" sz="1400" b="1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6.5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25 ns</a:t>
                      </a:r>
                      <a:endParaRPr lang="en-US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2604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~50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 smtClean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</a:tr>
              <a:tr h="319423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T w="12700" cmpd="sng">
                      <a:noFill/>
                    </a:lnT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baseline="0" dirty="0" smtClean="0"/>
                    </a:p>
                  </a:txBody>
                  <a:tcPr>
                    <a:lnT w="12700" cmpd="sng">
                      <a:noFill/>
                    </a:lnT>
                  </a:tcPr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38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/>
          </p:nvPr>
        </p:nvGraphicFramePr>
        <p:xfrm>
          <a:off x="935595" y="1202766"/>
          <a:ext cx="7272810" cy="507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 successful!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1.45x10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6.1 fb</a:t>
                      </a:r>
                      <a:r>
                        <a:rPr lang="en-US" sz="1400" b="1" baseline="30000" dirty="0" smtClean="0"/>
                        <a:t>-1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2012</a:t>
                      </a:r>
                      <a:endParaRPr lang="en-US" sz="14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Thanks</a:t>
                      </a:r>
                      <a:r>
                        <a:rPr lang="en-US" sz="1400" baseline="0" dirty="0" smtClean="0"/>
                        <a:t> to scrubbing from 2011, operation could be resumed with 50 ns spacing</a:t>
                      </a:r>
                      <a:endParaRPr lang="en-US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1.7x10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23.1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56382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2013 - 14</a:t>
                      </a:r>
                      <a:endParaRPr lang="en-US" sz="1400" b="1" dirty="0"/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Long</a:t>
                      </a:r>
                      <a:r>
                        <a:rPr lang="en-US" sz="1400" baseline="0" dirty="0" smtClean="0"/>
                        <a:t> shutdown: maintenance and consolidation</a:t>
                      </a:r>
                      <a:endParaRPr lang="en-US" sz="1400" dirty="0"/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2015 -</a:t>
                      </a:r>
                      <a:r>
                        <a:rPr lang="en-US" sz="1400" b="1" baseline="0" dirty="0" smtClean="0"/>
                        <a:t> …</a:t>
                      </a:r>
                      <a:endParaRPr lang="en-US" sz="1400" b="1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6.5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25 ns</a:t>
                      </a:r>
                      <a:endParaRPr lang="en-US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2604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~50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 smtClean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</a:tr>
              <a:tr h="319423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Need</a:t>
                      </a:r>
                      <a:r>
                        <a:rPr lang="en-US" sz="1400" baseline="0" dirty="0" smtClean="0"/>
                        <a:t> to stick to nominal bunch population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aseline="0" dirty="0" smtClean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25 ns mandatory </a:t>
                      </a:r>
                      <a:r>
                        <a:rPr lang="en-US" sz="1400" baseline="0" dirty="0" smtClean="0">
                          <a:sym typeface="Wingdings" panose="05000000000000000000" pitchFamily="2" charset="2"/>
                        </a:rPr>
                        <a:t>to reach the luminosity goal</a:t>
                      </a:r>
                      <a:endParaRPr lang="en-US" sz="1400" dirty="0" smtClean="0"/>
                    </a:p>
                  </a:txBody>
                  <a:tcPr>
                    <a:lnT w="12700" cmpd="sng">
                      <a:noFill/>
                    </a:lnT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baseline="0" dirty="0" smtClean="0"/>
                    </a:p>
                  </a:txBody>
                  <a:tcPr>
                    <a:lnT w="12700" cmpd="sng">
                      <a:noFill/>
                    </a:lnT>
                  </a:tcPr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63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3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5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Quick historical recap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27" name="Tabel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18296"/>
              </p:ext>
            </p:extLst>
          </p:nvPr>
        </p:nvGraphicFramePr>
        <p:xfrm>
          <a:off x="935595" y="1202766"/>
          <a:ext cx="7272810" cy="507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135"/>
                <a:gridCol w="1212135"/>
                <a:gridCol w="1212135"/>
                <a:gridCol w="1212135"/>
                <a:gridCol w="1212135"/>
                <a:gridCol w="1212135"/>
              </a:tblGrid>
              <a:tr h="59231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Energy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population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Bunch spacing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Number of bunches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</a:t>
                      </a:r>
                    </a:p>
                    <a:p>
                      <a:r>
                        <a:rPr lang="en-US" sz="1400" dirty="0" smtClean="0"/>
                        <a:t>Luminosity/ year</a:t>
                      </a:r>
                      <a:endParaRPr lang="en-US" sz="1400" dirty="0"/>
                    </a:p>
                  </a:txBody>
                  <a:tcPr/>
                </a:tc>
              </a:tr>
              <a:tr h="3194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 </a:t>
                      </a:r>
                      <a:r>
                        <a:rPr lang="en-US" sz="140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 </a:t>
                      </a:r>
                      <a:r>
                        <a:rPr lang="en-US" sz="1400" baseline="0" dirty="0" smtClean="0"/>
                        <a:t>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25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121684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2010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1.2x10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150 ns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0.04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3000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Attempt to</a:t>
                      </a:r>
                      <a:r>
                        <a:rPr lang="en-US" sz="1400" baseline="0" dirty="0" smtClean="0"/>
                        <a:t> switch to 50 ns spacing: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</a:rPr>
                        <a:t>failed due to electron cloud effects!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30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dirty="0" smtClean="0"/>
                        <a:t>Operation</a:t>
                      </a:r>
                      <a:r>
                        <a:rPr lang="en-US" sz="1400" baseline="0" dirty="0" smtClean="0"/>
                        <a:t> re-started with 75 ns bunch spacing</a:t>
                      </a:r>
                    </a:p>
                    <a:p>
                      <a:r>
                        <a:rPr lang="en-US" sz="1400" dirty="0" smtClean="0"/>
                        <a:t>Scrubbing run to lower the SEY </a:t>
                      </a:r>
                      <a:r>
                        <a:rPr lang="en-US" sz="1400" baseline="0" dirty="0" smtClean="0"/>
                        <a:t>and enable 50 ns operation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 successful!</a:t>
                      </a:r>
                      <a:endParaRPr 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3.5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1.45x10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6.1 fb</a:t>
                      </a:r>
                      <a:r>
                        <a:rPr lang="en-US" sz="1400" b="1" baseline="30000" dirty="0" smtClean="0"/>
                        <a:t>-1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2012</a:t>
                      </a:r>
                      <a:endParaRPr lang="en-US" sz="14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Thanks</a:t>
                      </a:r>
                      <a:r>
                        <a:rPr lang="en-US" sz="1400" baseline="0" dirty="0" smtClean="0"/>
                        <a:t> to scrubbing from 2011, operation could be resumed with 50 ns spacing</a:t>
                      </a:r>
                      <a:endParaRPr lang="en-US" sz="14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</a:tr>
              <a:tr h="319423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1.7x10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50 ns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1380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23.1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56382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2013 - 14</a:t>
                      </a:r>
                      <a:endParaRPr lang="en-US" sz="1400" b="1" dirty="0"/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Long</a:t>
                      </a:r>
                      <a:r>
                        <a:rPr lang="en-US" sz="1400" baseline="0" dirty="0" smtClean="0"/>
                        <a:t> shutdown: maintenance and consolidation</a:t>
                      </a:r>
                      <a:endParaRPr lang="en-US" sz="1400" dirty="0"/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94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2015 -</a:t>
                      </a:r>
                      <a:r>
                        <a:rPr lang="en-US" sz="1400" b="1" baseline="0" dirty="0" smtClean="0"/>
                        <a:t> …</a:t>
                      </a:r>
                      <a:endParaRPr lang="en-US" sz="1400" b="1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6.5 </a:t>
                      </a:r>
                      <a:r>
                        <a:rPr lang="en-US" sz="1400" baseline="0" dirty="0" err="1" smtClean="0"/>
                        <a:t>TeV</a:t>
                      </a:r>
                      <a:endParaRPr lang="en-US" sz="1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1.15x10</a:t>
                      </a:r>
                      <a:r>
                        <a:rPr lang="en-US" sz="1400" baseline="30000" dirty="0" smtClean="0"/>
                        <a:t>11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baseline="30000" dirty="0" smtClean="0"/>
                        <a:t>+</a:t>
                      </a:r>
                      <a:endParaRPr lang="en-US" sz="1400" dirty="0" smtClean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25 ns</a:t>
                      </a:r>
                      <a:endParaRPr lang="en-US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2604</a:t>
                      </a:r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/>
                        <a:t>~50 fb</a:t>
                      </a:r>
                      <a:r>
                        <a:rPr lang="en-US" sz="1400" b="1" baseline="30000" dirty="0" smtClean="0"/>
                        <a:t>-1</a:t>
                      </a:r>
                      <a:endParaRPr lang="en-US" sz="1400" b="1" baseline="0" dirty="0" smtClean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D0D8E8"/>
                    </a:solidFill>
                  </a:tcPr>
                </a:tc>
              </a:tr>
              <a:tr h="319423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D0D8E8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Need</a:t>
                      </a:r>
                      <a:r>
                        <a:rPr lang="en-US" sz="1400" baseline="0" dirty="0" smtClean="0"/>
                        <a:t> to stick to nominal bunch population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baseline="0" dirty="0" smtClean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25 ns mandatory </a:t>
                      </a:r>
                      <a:r>
                        <a:rPr lang="en-US" sz="1400" baseline="0" dirty="0" smtClean="0">
                          <a:sym typeface="Wingdings" panose="05000000000000000000" pitchFamily="2" charset="2"/>
                        </a:rPr>
                        <a:t>to reach the luminosity goal</a:t>
                      </a:r>
                      <a:endParaRPr lang="en-US" sz="1400" dirty="0" smtClean="0"/>
                    </a:p>
                  </a:txBody>
                  <a:tcPr>
                    <a:lnT w="12700" cmpd="sng">
                      <a:noFill/>
                    </a:lnT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baseline="0" dirty="0" smtClean="0"/>
                    </a:p>
                  </a:txBody>
                  <a:tcPr>
                    <a:lnT w="12700" cmpd="sng">
                      <a:noFill/>
                    </a:lnT>
                  </a:tcPr>
                </a:tc>
              </a:tr>
            </a:tbl>
          </a:graphicData>
        </a:graphic>
      </p:graphicFrame>
      <p:sp>
        <p:nvSpPr>
          <p:cNvPr id="9" name="Rectangle 65"/>
          <p:cNvSpPr/>
          <p:nvPr/>
        </p:nvSpPr>
        <p:spPr>
          <a:xfrm>
            <a:off x="0" y="53138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We had three years of LHC beam operation: 2010-2012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6444" y="1664805"/>
            <a:ext cx="7964574" cy="3173086"/>
            <a:chOff x="546444" y="1664805"/>
            <a:chExt cx="7964574" cy="3173086"/>
          </a:xfrm>
        </p:grpSpPr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546444" y="1664805"/>
              <a:ext cx="7964574" cy="31730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tangolo 33"/>
            <p:cNvSpPr/>
            <p:nvPr/>
          </p:nvSpPr>
          <p:spPr>
            <a:xfrm>
              <a:off x="827584" y="1734775"/>
              <a:ext cx="7452828" cy="306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8737" lvl="1">
                <a:lnSpc>
                  <a:spcPct val="15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  <a:latin typeface="Calibri" pitchFamily="34" charset="0"/>
                </a:rPr>
                <a:t>e-cloud effects with </a:t>
              </a:r>
              <a:r>
                <a:rPr lang="en-US" sz="1600" b="1" dirty="0">
                  <a:solidFill>
                    <a:srgbClr val="FF0000"/>
                  </a:solidFill>
                  <a:latin typeface="Calibri" pitchFamily="34" charset="0"/>
                </a:rPr>
                <a:t>25 ns spacing are much more severe</a:t>
              </a:r>
              <a:endParaRPr lang="en-US" sz="1600" b="1" dirty="0">
                <a:solidFill>
                  <a:srgbClr val="FF0000"/>
                </a:solidFill>
              </a:endParaRPr>
            </a:p>
            <a:p>
              <a:pPr marL="58737" lvl="1">
                <a:lnSpc>
                  <a:spcPct val="150000"/>
                </a:lnSpc>
                <a:spcAft>
                  <a:spcPts val="600"/>
                </a:spcAft>
              </a:pPr>
              <a:r>
                <a:rPr lang="en-US" sz="1600" dirty="0" smtClean="0">
                  <a:solidFill>
                    <a:schemeClr val="tx2"/>
                  </a:solidFill>
                  <a:latin typeface="Calibri" pitchFamily="34" charset="0"/>
                </a:rPr>
                <a:t>Operation with nominal number of bunches experimentally </a:t>
              </a:r>
              <a:r>
                <a:rPr lang="en-US" sz="1600" b="1" dirty="0" smtClean="0">
                  <a:solidFill>
                    <a:srgbClr val="FF0000"/>
                  </a:solidFill>
                  <a:latin typeface="Calibri" pitchFamily="34" charset="0"/>
                </a:rPr>
                <a:t>not proved yet</a:t>
              </a:r>
            </a:p>
            <a:p>
              <a:pPr marL="58737" lvl="1">
                <a:lnSpc>
                  <a:spcPct val="150000"/>
                </a:lnSpc>
                <a:spcAft>
                  <a:spcPts val="600"/>
                </a:spcAft>
              </a:pPr>
              <a:r>
                <a:rPr lang="en-US" sz="1600" dirty="0" smtClean="0">
                  <a:solidFill>
                    <a:schemeClr val="tx2"/>
                  </a:solidFill>
                  <a:latin typeface="Calibri" pitchFamily="34" charset="0"/>
                </a:rPr>
                <a:t>We needed to:</a:t>
              </a:r>
            </a:p>
            <a:p>
              <a:pPr marL="973138" lvl="1" indent="-449263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à"/>
              </a:pPr>
              <a:r>
                <a:rPr lang="en-US" sz="1600" dirty="0" smtClean="0">
                  <a:solidFill>
                    <a:schemeClr val="tx2"/>
                  </a:solidFill>
                  <a:latin typeface="Calibri" pitchFamily="34" charset="0"/>
                  <a:sym typeface="Wingdings" panose="05000000000000000000" pitchFamily="2" charset="2"/>
                </a:rPr>
                <a:t>Qualify the </a:t>
              </a:r>
              <a:r>
                <a:rPr lang="en-US" sz="1600" b="1" dirty="0" smtClean="0">
                  <a:solidFill>
                    <a:srgbClr val="FF0000"/>
                  </a:solidFill>
                  <a:latin typeface="Calibri" pitchFamily="34" charset="0"/>
                  <a:sym typeface="Wingdings" panose="05000000000000000000" pitchFamily="2" charset="2"/>
                </a:rPr>
                <a:t>performance limitations </a:t>
              </a:r>
              <a:r>
                <a:rPr lang="en-US" sz="1600" dirty="0" smtClean="0">
                  <a:solidFill>
                    <a:schemeClr val="tx2"/>
                  </a:solidFill>
                  <a:latin typeface="Calibri" pitchFamily="34" charset="0"/>
                  <a:sym typeface="Wingdings" panose="05000000000000000000" pitchFamily="2" charset="2"/>
                </a:rPr>
                <a:t>(heat loads, vacuum, beam dynamics)</a:t>
              </a:r>
            </a:p>
            <a:p>
              <a:pPr marL="973138" lvl="1" indent="-449263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à"/>
              </a:pPr>
              <a:r>
                <a:rPr lang="en-US" sz="1600" dirty="0" smtClean="0">
                  <a:solidFill>
                    <a:schemeClr val="tx2"/>
                  </a:solidFill>
                  <a:latin typeface="Calibri" pitchFamily="34" charset="0"/>
                  <a:sym typeface="Wingdings" panose="05000000000000000000" pitchFamily="2" charset="2"/>
                </a:rPr>
                <a:t>Define a possible </a:t>
              </a:r>
              <a:r>
                <a:rPr lang="en-US" sz="1600" b="1" dirty="0" smtClean="0">
                  <a:solidFill>
                    <a:srgbClr val="FF0000"/>
                  </a:solidFill>
                  <a:latin typeface="Calibri" pitchFamily="34" charset="0"/>
                  <a:sym typeface="Wingdings" panose="05000000000000000000" pitchFamily="2" charset="2"/>
                </a:rPr>
                <a:t>mitigation strategy</a:t>
              </a:r>
            </a:p>
            <a:p>
              <a:pPr marL="58737" lvl="1">
                <a:lnSpc>
                  <a:spcPct val="150000"/>
                </a:lnSpc>
                <a:spcAft>
                  <a:spcPts val="600"/>
                </a:spcAft>
              </a:pPr>
              <a:r>
                <a:rPr lang="en-US" sz="1600" dirty="0" smtClean="0">
                  <a:solidFill>
                    <a:schemeClr val="tx2"/>
                  </a:solidFill>
                  <a:latin typeface="Calibri" pitchFamily="34" charset="0"/>
                  <a:sym typeface="Wingdings" panose="05000000000000000000" pitchFamily="2" charset="2"/>
                </a:rPr>
                <a:t>Addressed in this thesis work both with </a:t>
              </a:r>
              <a:r>
                <a:rPr lang="en-US" sz="1600" b="1" dirty="0" smtClean="0">
                  <a:solidFill>
                    <a:srgbClr val="FF0000"/>
                  </a:solidFill>
                  <a:latin typeface="Calibri" pitchFamily="34" charset="0"/>
                  <a:sym typeface="Wingdings" panose="05000000000000000000" pitchFamily="2" charset="2"/>
                </a:rPr>
                <a:t>simulation and experimental studies </a:t>
              </a:r>
              <a:r>
                <a:rPr lang="en-US" sz="1600" dirty="0" smtClean="0">
                  <a:solidFill>
                    <a:schemeClr val="tx2"/>
                  </a:solidFill>
                  <a:latin typeface="Calibri" pitchFamily="34" charset="0"/>
                  <a:sym typeface="Wingdings" panose="05000000000000000000" pitchFamily="2" charset="2"/>
                </a:rPr>
                <a:t>(mainly in dedicated machine sessions)</a:t>
              </a:r>
              <a:endParaRPr lang="en-US" sz="1600" dirty="0" smtClean="0">
                <a:solidFill>
                  <a:schemeClr val="tx2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3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o 18"/>
          <p:cNvGrpSpPr>
            <a:grpSpLocks noChangeAspect="1"/>
          </p:cNvGrpSpPr>
          <p:nvPr/>
        </p:nvGrpSpPr>
        <p:grpSpPr>
          <a:xfrm>
            <a:off x="341488" y="2545696"/>
            <a:ext cx="4429852" cy="3334280"/>
            <a:chOff x="914401" y="3831883"/>
            <a:chExt cx="3057450" cy="2301295"/>
          </a:xfrm>
        </p:grpSpPr>
        <p:pic>
          <p:nvPicPr>
            <p:cNvPr id="22" name="Picture 21" descr="3d_oscillations_Dump1B2VQ7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1" y="3840090"/>
              <a:ext cx="3057450" cy="2293088"/>
            </a:xfrm>
            <a:prstGeom prst="rect">
              <a:avLst/>
            </a:prstGeom>
          </p:spPr>
        </p:pic>
        <p:grpSp>
          <p:nvGrpSpPr>
            <p:cNvPr id="4" name="Group 25"/>
            <p:cNvGrpSpPr/>
            <p:nvPr/>
          </p:nvGrpSpPr>
          <p:grpSpPr>
            <a:xfrm>
              <a:off x="1324331" y="3831883"/>
              <a:ext cx="2593617" cy="1748234"/>
              <a:chOff x="1121131" y="3654081"/>
              <a:chExt cx="2593617" cy="1748234"/>
            </a:xfrm>
          </p:grpSpPr>
          <p:grpSp>
            <p:nvGrpSpPr>
              <p:cNvPr id="5" name="Group 34"/>
              <p:cNvGrpSpPr/>
              <p:nvPr/>
            </p:nvGrpSpPr>
            <p:grpSpPr>
              <a:xfrm>
                <a:off x="1131942" y="5179269"/>
                <a:ext cx="1176510" cy="223046"/>
                <a:chOff x="1131942" y="5179269"/>
                <a:chExt cx="1176510" cy="223046"/>
              </a:xfrm>
            </p:grpSpPr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1920951" y="5303903"/>
                  <a:ext cx="387501" cy="158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1131942" y="5179269"/>
                  <a:ext cx="1152573" cy="2230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 smtClean="0">
                      <a:solidFill>
                        <a:srgbClr val="FF0000"/>
                      </a:solidFill>
                    </a:rPr>
                    <a:t>up to ±5mm</a:t>
                  </a:r>
                  <a:endParaRPr lang="en-US" sz="15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6" name="Group 35"/>
              <p:cNvGrpSpPr/>
              <p:nvPr/>
            </p:nvGrpSpPr>
            <p:grpSpPr>
              <a:xfrm>
                <a:off x="1121131" y="3654081"/>
                <a:ext cx="2593617" cy="930617"/>
                <a:chOff x="1121131" y="3654081"/>
                <a:chExt cx="2593617" cy="930617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1121131" y="3654081"/>
                  <a:ext cx="2593617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 smtClean="0">
                      <a:solidFill>
                        <a:srgbClr val="FF0000"/>
                      </a:solidFill>
                    </a:rPr>
                    <a:t>~ bunch 25 is the first unstable </a:t>
                  </a:r>
                  <a:endParaRPr lang="en-US" sz="15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0" name="Straight Arrow Connector 29"/>
                <p:cNvCxnSpPr/>
                <p:nvPr/>
              </p:nvCxnSpPr>
              <p:spPr>
                <a:xfrm rot="16200000" flipH="1">
                  <a:off x="1525075" y="4192072"/>
                  <a:ext cx="582052" cy="20319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" name="Rettangolo 36"/>
          <p:cNvSpPr/>
          <p:nvPr/>
        </p:nvSpPr>
        <p:spPr>
          <a:xfrm>
            <a:off x="1143000" y="685800"/>
            <a:ext cx="8001000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lnSpc>
                <a:spcPct val="11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First injection tests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with a train of 48b. on 26/08/2011:</a:t>
            </a:r>
          </a:p>
          <a:p>
            <a:pPr marL="914400" lvl="1" indent="-449263">
              <a:lnSpc>
                <a:spcPct val="11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Beam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unstable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 right after injection (dump due </a:t>
            </a:r>
            <a:r>
              <a:rPr lang="en-US" smtClean="0">
                <a:solidFill>
                  <a:schemeClr val="tx2"/>
                </a:solidFill>
                <a:latin typeface="Calibri" pitchFamily="34" charset="0"/>
              </a:rPr>
              <a:t>to losses after 3 sec)</a:t>
            </a:r>
            <a:endParaRPr lang="en-US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914400" lvl="1" indent="-449263">
              <a:lnSpc>
                <a:spcPct val="11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Probably driven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by e-cloud in the dipoles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 (mainly vertical motion, trailing bunches of the train)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Electron cloud effects with 25ns: 2011 experience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496" y="6330391"/>
            <a:ext cx="9037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H</a:t>
            </a:r>
            <a:r>
              <a:rPr lang="en-US" sz="1200" dirty="0">
                <a:solidFill>
                  <a:schemeClr val="tx2"/>
                </a:solidFill>
              </a:rPr>
              <a:t>. </a:t>
            </a:r>
            <a:r>
              <a:rPr lang="en-US" sz="1200" dirty="0" err="1">
                <a:solidFill>
                  <a:schemeClr val="tx2"/>
                </a:solidFill>
              </a:rPr>
              <a:t>Bartosik</a:t>
            </a:r>
            <a:r>
              <a:rPr lang="en-US" sz="1200" dirty="0">
                <a:solidFill>
                  <a:schemeClr val="tx2"/>
                </a:solidFill>
              </a:rPr>
              <a:t>, W. </a:t>
            </a:r>
            <a:r>
              <a:rPr lang="en-US" sz="1200" dirty="0" err="1">
                <a:solidFill>
                  <a:schemeClr val="tx2"/>
                </a:solidFill>
              </a:rPr>
              <a:t>Höfle</a:t>
            </a:r>
            <a:r>
              <a:rPr lang="en-US" sz="1200" dirty="0">
                <a:solidFill>
                  <a:schemeClr val="tx2"/>
                </a:solidFill>
              </a:rPr>
              <a:t>, G. </a:t>
            </a:r>
            <a:r>
              <a:rPr lang="en-US" sz="1200" dirty="0" err="1">
                <a:solidFill>
                  <a:schemeClr val="tx2"/>
                </a:solidFill>
              </a:rPr>
              <a:t>Iadarola</a:t>
            </a:r>
            <a:r>
              <a:rPr lang="en-US" sz="1200" dirty="0">
                <a:solidFill>
                  <a:schemeClr val="tx2"/>
                </a:solidFill>
              </a:rPr>
              <a:t>, Y. </a:t>
            </a:r>
            <a:r>
              <a:rPr lang="en-US" sz="1200" dirty="0" err="1">
                <a:solidFill>
                  <a:schemeClr val="tx2"/>
                </a:solidFill>
              </a:rPr>
              <a:t>Papaphilippou</a:t>
            </a:r>
            <a:r>
              <a:rPr lang="en-US" sz="1200" dirty="0">
                <a:solidFill>
                  <a:schemeClr val="tx2"/>
                </a:solidFill>
              </a:rPr>
              <a:t>, and G. </a:t>
            </a:r>
            <a:r>
              <a:rPr lang="en-US" sz="1200" dirty="0" err="1">
                <a:solidFill>
                  <a:schemeClr val="tx2"/>
                </a:solidFill>
              </a:rPr>
              <a:t>Rumolo</a:t>
            </a:r>
            <a:r>
              <a:rPr lang="en-US" sz="1200" dirty="0">
                <a:solidFill>
                  <a:schemeClr val="tx2"/>
                </a:solidFill>
              </a:rPr>
              <a:t>, “</a:t>
            </a:r>
            <a:r>
              <a:rPr lang="en-US" sz="1200" dirty="0" smtClean="0">
                <a:solidFill>
                  <a:schemeClr val="tx2"/>
                </a:solidFill>
              </a:rPr>
              <a:t>Benchmarking </a:t>
            </a:r>
            <a:r>
              <a:rPr lang="en-US" sz="1200" dirty="0">
                <a:solidFill>
                  <a:schemeClr val="tx2"/>
                </a:solidFill>
              </a:rPr>
              <a:t>HEADTAIL with electron cloud instabilities observed in the LHC,” Proceedings of ECLOUD12: Joint INFN-CERN-</a:t>
            </a:r>
            <a:r>
              <a:rPr lang="en-US" sz="1200" dirty="0" err="1">
                <a:solidFill>
                  <a:schemeClr val="tx2"/>
                </a:solidFill>
              </a:rPr>
              <a:t>EuCARD</a:t>
            </a:r>
            <a:r>
              <a:rPr lang="en-US" sz="1200" dirty="0">
                <a:solidFill>
                  <a:schemeClr val="tx2"/>
                </a:solidFill>
              </a:rPr>
              <a:t>-</a:t>
            </a:r>
            <a:r>
              <a:rPr lang="en-US" sz="1200" dirty="0" err="1">
                <a:solidFill>
                  <a:schemeClr val="tx2"/>
                </a:solidFill>
              </a:rPr>
              <a:t>AccNet</a:t>
            </a:r>
            <a:r>
              <a:rPr lang="en-US" sz="1200" dirty="0">
                <a:solidFill>
                  <a:schemeClr val="tx2"/>
                </a:solidFill>
              </a:rPr>
              <a:t> Workshop on Electron-Cloud Effects, </a:t>
            </a:r>
            <a:r>
              <a:rPr lang="en-US" sz="1200" dirty="0" smtClean="0">
                <a:solidFill>
                  <a:schemeClr val="tx2"/>
                </a:solidFill>
              </a:rPr>
              <a:t>La </a:t>
            </a:r>
            <a:r>
              <a:rPr lang="en-US" sz="1200" dirty="0" err="1" smtClean="0">
                <a:solidFill>
                  <a:schemeClr val="tx2"/>
                </a:solidFill>
              </a:rPr>
              <a:t>Biodola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Isola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d’Elba</a:t>
            </a:r>
            <a:r>
              <a:rPr lang="en-US" sz="1200" dirty="0">
                <a:solidFill>
                  <a:schemeClr val="tx2"/>
                </a:solidFill>
              </a:rPr>
              <a:t>, Italy, 2012</a:t>
            </a:r>
          </a:p>
        </p:txBody>
      </p:sp>
    </p:spTree>
    <p:extLst>
      <p:ext uri="{BB962C8B-B14F-4D97-AF65-F5344CB8AC3E}">
        <p14:creationId xmlns:p14="http://schemas.microsoft.com/office/powerpoint/2010/main" val="15409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news.slac.stanford.edu/sites/default/files/images/image/cern-lhc-aeri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 b="8902"/>
          <a:stretch/>
        </p:blipFill>
        <p:spPr bwMode="auto">
          <a:xfrm>
            <a:off x="384188" y="1304764"/>
            <a:ext cx="8460940" cy="51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Large Hadron Collider (LHC)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5-Point Star 1"/>
          <p:cNvSpPr/>
          <p:nvPr/>
        </p:nvSpPr>
        <p:spPr>
          <a:xfrm>
            <a:off x="791796" y="4293096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4896036" y="2996952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7848364" y="4077072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6552220" y="3284984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83413" y="714182"/>
            <a:ext cx="7565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Largest and most powerful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particle accelerator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ever built (27 km circumference)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865" y="1451682"/>
            <a:ext cx="7848873" cy="107721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It is designed to: </a:t>
            </a:r>
          </a:p>
          <a:p>
            <a:pPr marL="2857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store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450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</a:rPr>
              <a:t>GeV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 protons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(in two counter rotating beams) </a:t>
            </a:r>
          </a:p>
          <a:p>
            <a:pPr marL="2857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accelerate  them up to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7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TeV</a:t>
            </a:r>
            <a:endParaRPr lang="en-US" sz="1600" b="1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  <a:p>
            <a:pPr marL="2857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collide the two beams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in four points of the ring (for high energy physics experiments</a:t>
            </a:r>
            <a:r>
              <a:rPr lang="en-US" sz="1600" b="1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)</a:t>
            </a:r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760132" y="5684262"/>
            <a:ext cx="684076" cy="18259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621608">
            <a:off x="5704723" y="5777467"/>
            <a:ext cx="95410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alibri" pitchFamily="34" charset="0"/>
              </a:rPr>
              <a:t>Beam 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20750845">
            <a:off x="5542040" y="5203893"/>
            <a:ext cx="95410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Beam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760132" y="5485012"/>
            <a:ext cx="684076" cy="182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http://cds.cern.ch/record/1378102/files/CMS-4e-evt-876658967-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794974"/>
            <a:ext cx="5688848" cy="33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3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o 18"/>
          <p:cNvGrpSpPr>
            <a:grpSpLocks noChangeAspect="1"/>
          </p:cNvGrpSpPr>
          <p:nvPr/>
        </p:nvGrpSpPr>
        <p:grpSpPr>
          <a:xfrm>
            <a:off x="341488" y="2545696"/>
            <a:ext cx="4429852" cy="3334280"/>
            <a:chOff x="914401" y="3831883"/>
            <a:chExt cx="3057450" cy="2301295"/>
          </a:xfrm>
        </p:grpSpPr>
        <p:pic>
          <p:nvPicPr>
            <p:cNvPr id="22" name="Picture 21" descr="3d_oscillations_Dump1B2VQ7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1" y="3840090"/>
              <a:ext cx="3057450" cy="2293088"/>
            </a:xfrm>
            <a:prstGeom prst="rect">
              <a:avLst/>
            </a:prstGeom>
          </p:spPr>
        </p:pic>
        <p:grpSp>
          <p:nvGrpSpPr>
            <p:cNvPr id="4" name="Group 25"/>
            <p:cNvGrpSpPr/>
            <p:nvPr/>
          </p:nvGrpSpPr>
          <p:grpSpPr>
            <a:xfrm>
              <a:off x="1324331" y="3831883"/>
              <a:ext cx="2593617" cy="1748234"/>
              <a:chOff x="1121131" y="3654081"/>
              <a:chExt cx="2593617" cy="1748234"/>
            </a:xfrm>
          </p:grpSpPr>
          <p:grpSp>
            <p:nvGrpSpPr>
              <p:cNvPr id="5" name="Group 34"/>
              <p:cNvGrpSpPr/>
              <p:nvPr/>
            </p:nvGrpSpPr>
            <p:grpSpPr>
              <a:xfrm>
                <a:off x="1131942" y="5179269"/>
                <a:ext cx="1176510" cy="223046"/>
                <a:chOff x="1131942" y="5179269"/>
                <a:chExt cx="1176510" cy="223046"/>
              </a:xfrm>
            </p:grpSpPr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1920951" y="5303903"/>
                  <a:ext cx="387501" cy="158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1131942" y="5179269"/>
                  <a:ext cx="1152573" cy="2230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 smtClean="0">
                      <a:solidFill>
                        <a:srgbClr val="FF0000"/>
                      </a:solidFill>
                    </a:rPr>
                    <a:t>up to ±5mm</a:t>
                  </a:r>
                  <a:endParaRPr lang="en-US" sz="15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6" name="Group 35"/>
              <p:cNvGrpSpPr/>
              <p:nvPr/>
            </p:nvGrpSpPr>
            <p:grpSpPr>
              <a:xfrm>
                <a:off x="1121131" y="3654081"/>
                <a:ext cx="2593617" cy="930617"/>
                <a:chOff x="1121131" y="3654081"/>
                <a:chExt cx="2593617" cy="930617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1121131" y="3654081"/>
                  <a:ext cx="2593617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 smtClean="0">
                      <a:solidFill>
                        <a:srgbClr val="FF0000"/>
                      </a:solidFill>
                    </a:rPr>
                    <a:t>~ bunch 25 is the first unstable </a:t>
                  </a:r>
                  <a:endParaRPr lang="en-US" sz="15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0" name="Straight Arrow Connector 29"/>
                <p:cNvCxnSpPr/>
                <p:nvPr/>
              </p:nvCxnSpPr>
              <p:spPr>
                <a:xfrm rot="16200000" flipH="1">
                  <a:off x="1525075" y="4192072"/>
                  <a:ext cx="582052" cy="20319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" name="Rettangolo 36"/>
          <p:cNvSpPr/>
          <p:nvPr/>
        </p:nvSpPr>
        <p:spPr>
          <a:xfrm>
            <a:off x="1143000" y="685800"/>
            <a:ext cx="8001000" cy="161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lnSpc>
                <a:spcPct val="11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First injection tests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with a train of 48b. on 26/08/2011:</a:t>
            </a:r>
          </a:p>
          <a:p>
            <a:pPr marL="914400" lvl="1" indent="-449263">
              <a:lnSpc>
                <a:spcPct val="11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Beam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unstable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 right after injection (dump due to losses)</a:t>
            </a:r>
          </a:p>
          <a:p>
            <a:pPr marL="914400" lvl="1" indent="-449263">
              <a:lnSpc>
                <a:spcPct val="11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Probably driven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by e-cloud in the dipoles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 (mainly vertical motion, trailing bunches of the train)</a:t>
            </a:r>
          </a:p>
        </p:txBody>
      </p:sp>
      <p:grpSp>
        <p:nvGrpSpPr>
          <p:cNvPr id="8" name="Gruppo 39"/>
          <p:cNvGrpSpPr/>
          <p:nvPr/>
        </p:nvGrpSpPr>
        <p:grpSpPr>
          <a:xfrm>
            <a:off x="4114800" y="1052736"/>
            <a:ext cx="4568687" cy="4827240"/>
            <a:chOff x="1679713" y="1138808"/>
            <a:chExt cx="4568687" cy="4827240"/>
          </a:xfrm>
        </p:grpSpPr>
        <p:grpSp>
          <p:nvGrpSpPr>
            <p:cNvPr id="9" name="Gruppo 19"/>
            <p:cNvGrpSpPr/>
            <p:nvPr/>
          </p:nvGrpSpPr>
          <p:grpSpPr>
            <a:xfrm>
              <a:off x="1679713" y="1138808"/>
              <a:ext cx="4568687" cy="4827240"/>
              <a:chOff x="1679713" y="1138808"/>
              <a:chExt cx="6626087" cy="4827240"/>
            </a:xfrm>
          </p:grpSpPr>
          <p:sp>
            <p:nvSpPr>
              <p:cNvPr id="25" name="Rettangolo 20"/>
              <p:cNvSpPr/>
              <p:nvPr/>
            </p:nvSpPr>
            <p:spPr>
              <a:xfrm>
                <a:off x="1679713" y="1138808"/>
                <a:ext cx="6626087" cy="4827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ttangolo 22"/>
              <p:cNvSpPr/>
              <p:nvPr/>
            </p:nvSpPr>
            <p:spPr>
              <a:xfrm>
                <a:off x="1752601" y="1205704"/>
                <a:ext cx="6400801" cy="683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en-US" sz="1600" dirty="0" smtClean="0">
                    <a:solidFill>
                      <a:schemeClr val="tx2"/>
                    </a:solidFill>
                    <a:latin typeface="Calibri" pitchFamily="34" charset="0"/>
                  </a:rPr>
                  <a:t>The instability could be 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Calibri" pitchFamily="34" charset="0"/>
                  </a:rPr>
                  <a:t>successfully reproduced using </a:t>
                </a:r>
                <a:r>
                  <a:rPr lang="en-US" sz="1600" b="1" dirty="0" err="1" smtClean="0">
                    <a:solidFill>
                      <a:srgbClr val="FF0000"/>
                    </a:solidFill>
                    <a:latin typeface="Calibri" pitchFamily="34" charset="0"/>
                  </a:rPr>
                  <a:t>PyECLOUD</a:t>
                </a:r>
                <a:r>
                  <a:rPr lang="en-US" sz="1600" b="1" dirty="0" smtClean="0">
                    <a:solidFill>
                      <a:srgbClr val="FF0000"/>
                    </a:solidFill>
                    <a:latin typeface="Calibri" pitchFamily="34" charset="0"/>
                  </a:rPr>
                  <a:t>-HEADTAIL simulations</a:t>
                </a:r>
                <a:r>
                  <a:rPr lang="en-US" sz="1600" dirty="0" smtClean="0">
                    <a:solidFill>
                      <a:schemeClr val="tx2"/>
                    </a:solidFill>
                    <a:latin typeface="Calibri" pitchFamily="34" charset="0"/>
                  </a:rPr>
                  <a:t> </a:t>
                </a:r>
              </a:p>
            </p:txBody>
          </p:sp>
        </p:grpSp>
        <p:grpSp>
          <p:nvGrpSpPr>
            <p:cNvPr id="10" name="Gruppo 27"/>
            <p:cNvGrpSpPr/>
            <p:nvPr/>
          </p:nvGrpSpPr>
          <p:grpSpPr>
            <a:xfrm>
              <a:off x="1755913" y="2157659"/>
              <a:ext cx="4402173" cy="3301629"/>
              <a:chOff x="3033886" y="2106488"/>
              <a:chExt cx="4402173" cy="3301629"/>
            </a:xfrm>
          </p:grpSpPr>
          <p:pic>
            <p:nvPicPr>
              <p:cNvPr id="21" name="Picture 8" descr="untitled.png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033886" y="2106488"/>
                <a:ext cx="4402173" cy="3301629"/>
              </a:xfrm>
              <a:prstGeom prst="rect">
                <a:avLst/>
              </a:prstGeom>
            </p:spPr>
          </p:pic>
          <p:sp>
            <p:nvSpPr>
              <p:cNvPr id="23" name="TextBox 15"/>
              <p:cNvSpPr txBox="1"/>
              <p:nvPr/>
            </p:nvSpPr>
            <p:spPr>
              <a:xfrm>
                <a:off x="4083259" y="2106488"/>
                <a:ext cx="259361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 smtClean="0">
                    <a:solidFill>
                      <a:srgbClr val="FF0000"/>
                    </a:solidFill>
                  </a:rPr>
                  <a:t>bunch 26 is the first unstable </a:t>
                </a:r>
                <a:endParaRPr lang="en-US" sz="15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4692859" y="2411288"/>
                <a:ext cx="288569" cy="100681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Electron cloud effects with 25ns: 2011 experience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496" y="6330391"/>
            <a:ext cx="9037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H</a:t>
            </a:r>
            <a:r>
              <a:rPr lang="en-US" sz="1200" dirty="0">
                <a:solidFill>
                  <a:schemeClr val="tx2"/>
                </a:solidFill>
              </a:rPr>
              <a:t>. </a:t>
            </a:r>
            <a:r>
              <a:rPr lang="en-US" sz="1200" dirty="0" err="1">
                <a:solidFill>
                  <a:schemeClr val="tx2"/>
                </a:solidFill>
              </a:rPr>
              <a:t>Bartosik</a:t>
            </a:r>
            <a:r>
              <a:rPr lang="en-US" sz="1200" dirty="0">
                <a:solidFill>
                  <a:schemeClr val="tx2"/>
                </a:solidFill>
              </a:rPr>
              <a:t>, W. </a:t>
            </a:r>
            <a:r>
              <a:rPr lang="en-US" sz="1200" dirty="0" err="1">
                <a:solidFill>
                  <a:schemeClr val="tx2"/>
                </a:solidFill>
              </a:rPr>
              <a:t>Höfle</a:t>
            </a:r>
            <a:r>
              <a:rPr lang="en-US" sz="1200" dirty="0">
                <a:solidFill>
                  <a:schemeClr val="tx2"/>
                </a:solidFill>
              </a:rPr>
              <a:t>, G. </a:t>
            </a:r>
            <a:r>
              <a:rPr lang="en-US" sz="1200" dirty="0" err="1">
                <a:solidFill>
                  <a:schemeClr val="tx2"/>
                </a:solidFill>
              </a:rPr>
              <a:t>Iadarola</a:t>
            </a:r>
            <a:r>
              <a:rPr lang="en-US" sz="1200" dirty="0">
                <a:solidFill>
                  <a:schemeClr val="tx2"/>
                </a:solidFill>
              </a:rPr>
              <a:t>, Y. </a:t>
            </a:r>
            <a:r>
              <a:rPr lang="en-US" sz="1200" dirty="0" err="1">
                <a:solidFill>
                  <a:schemeClr val="tx2"/>
                </a:solidFill>
              </a:rPr>
              <a:t>Papaphilippou</a:t>
            </a:r>
            <a:r>
              <a:rPr lang="en-US" sz="1200" dirty="0">
                <a:solidFill>
                  <a:schemeClr val="tx2"/>
                </a:solidFill>
              </a:rPr>
              <a:t>, and G. </a:t>
            </a:r>
            <a:r>
              <a:rPr lang="en-US" sz="1200" dirty="0" err="1">
                <a:solidFill>
                  <a:schemeClr val="tx2"/>
                </a:solidFill>
              </a:rPr>
              <a:t>Rumolo</a:t>
            </a:r>
            <a:r>
              <a:rPr lang="en-US" sz="1200" dirty="0">
                <a:solidFill>
                  <a:schemeClr val="tx2"/>
                </a:solidFill>
              </a:rPr>
              <a:t>, “</a:t>
            </a:r>
            <a:r>
              <a:rPr lang="en-US" sz="1200" dirty="0" smtClean="0">
                <a:solidFill>
                  <a:schemeClr val="tx2"/>
                </a:solidFill>
              </a:rPr>
              <a:t>Benchmarking </a:t>
            </a:r>
            <a:r>
              <a:rPr lang="en-US" sz="1200" dirty="0">
                <a:solidFill>
                  <a:schemeClr val="tx2"/>
                </a:solidFill>
              </a:rPr>
              <a:t>HEADTAIL with electron cloud instabilities observed in the LHC,” Proceedings of ECLOUD12: Joint INFN-CERN-</a:t>
            </a:r>
            <a:r>
              <a:rPr lang="en-US" sz="1200" dirty="0" err="1">
                <a:solidFill>
                  <a:schemeClr val="tx2"/>
                </a:solidFill>
              </a:rPr>
              <a:t>EuCARD</a:t>
            </a:r>
            <a:r>
              <a:rPr lang="en-US" sz="1200" dirty="0">
                <a:solidFill>
                  <a:schemeClr val="tx2"/>
                </a:solidFill>
              </a:rPr>
              <a:t>-</a:t>
            </a:r>
            <a:r>
              <a:rPr lang="en-US" sz="1200" dirty="0" err="1">
                <a:solidFill>
                  <a:schemeClr val="tx2"/>
                </a:solidFill>
              </a:rPr>
              <a:t>AccNet</a:t>
            </a:r>
            <a:r>
              <a:rPr lang="en-US" sz="1200" dirty="0">
                <a:solidFill>
                  <a:schemeClr val="tx2"/>
                </a:solidFill>
              </a:rPr>
              <a:t> Workshop on Electron-Cloud Effects, </a:t>
            </a:r>
            <a:r>
              <a:rPr lang="en-US" sz="1200" dirty="0" smtClean="0">
                <a:solidFill>
                  <a:schemeClr val="tx2"/>
                </a:solidFill>
              </a:rPr>
              <a:t>La </a:t>
            </a:r>
            <a:r>
              <a:rPr lang="en-US" sz="1200" dirty="0" err="1" smtClean="0">
                <a:solidFill>
                  <a:schemeClr val="tx2"/>
                </a:solidFill>
              </a:rPr>
              <a:t>Biodola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Isola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d’Elba</a:t>
            </a:r>
            <a:r>
              <a:rPr lang="en-US" sz="1200" dirty="0">
                <a:solidFill>
                  <a:schemeClr val="tx2"/>
                </a:solidFill>
              </a:rPr>
              <a:t>, Italy, 2012</a:t>
            </a:r>
          </a:p>
        </p:txBody>
      </p:sp>
    </p:spTree>
    <p:extLst>
      <p:ext uri="{BB962C8B-B14F-4D97-AF65-F5344CB8AC3E}">
        <p14:creationId xmlns:p14="http://schemas.microsoft.com/office/powerpoint/2010/main" val="6951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ttangolo 33"/>
          <p:cNvSpPr/>
          <p:nvPr/>
        </p:nvSpPr>
        <p:spPr>
          <a:xfrm>
            <a:off x="1143000" y="512676"/>
            <a:ext cx="800100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spcAft>
                <a:spcPts val="600"/>
              </a:spcAft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First scrubbing tests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with 25ns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(450 </a:t>
            </a:r>
            <a:r>
              <a:rPr lang="en-US" sz="1600" dirty="0" err="1" smtClean="0">
                <a:solidFill>
                  <a:schemeClr val="tx2"/>
                </a:solidFill>
                <a:latin typeface="Calibri" pitchFamily="34" charset="0"/>
              </a:rPr>
              <a:t>GeV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):</a:t>
            </a:r>
          </a:p>
          <a:p>
            <a:pPr marL="914400" lvl="1" indent="-4492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Running with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high chromaticity to avoid EC driven instabilities</a:t>
            </a:r>
          </a:p>
          <a:p>
            <a:pPr marL="914400" lvl="1" indent="-4492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Injected up to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2100b.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for B1 and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1020b.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for B2</a:t>
            </a:r>
          </a:p>
          <a:p>
            <a:pPr marL="914400" lvl="1" indent="-4492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heat load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observed in the cryogenic arcs</a:t>
            </a:r>
          </a:p>
          <a:p>
            <a:pPr marL="914400" lvl="1" indent="-4492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Important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beam degradation</a:t>
            </a:r>
          </a:p>
          <a:p>
            <a:pPr marL="465137" lvl="1">
              <a:spcAft>
                <a:spcPts val="600"/>
              </a:spcAft>
            </a:pPr>
            <a:endParaRPr lang="en-US" sz="1600" b="1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9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2011 experience with 25 ns beams: scrubbing tests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4" cstate="print"/>
          <a:srcRect l="8431" t="2907" r="8431" b="4942"/>
          <a:stretch>
            <a:fillRect/>
          </a:stretch>
        </p:blipFill>
        <p:spPr bwMode="auto">
          <a:xfrm>
            <a:off x="914400" y="2123373"/>
            <a:ext cx="7239000" cy="465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1" name="Group 46"/>
          <p:cNvGrpSpPr/>
          <p:nvPr/>
        </p:nvGrpSpPr>
        <p:grpSpPr>
          <a:xfrm>
            <a:off x="5150802" y="1943433"/>
            <a:ext cx="2797903" cy="245397"/>
            <a:chOff x="5199556" y="998496"/>
            <a:chExt cx="3527211" cy="309363"/>
          </a:xfrm>
        </p:grpSpPr>
        <p:grpSp>
          <p:nvGrpSpPr>
            <p:cNvPr id="72" name="Group 34"/>
            <p:cNvGrpSpPr/>
            <p:nvPr/>
          </p:nvGrpSpPr>
          <p:grpSpPr>
            <a:xfrm>
              <a:off x="5199556" y="998496"/>
              <a:ext cx="2271944" cy="309363"/>
              <a:chOff x="4624156" y="935400"/>
              <a:chExt cx="2271944" cy="309363"/>
            </a:xfrm>
          </p:grpSpPr>
          <p:sp>
            <p:nvSpPr>
              <p:cNvPr id="78" name="TextBox 43"/>
              <p:cNvSpPr txBox="1"/>
              <p:nvPr/>
            </p:nvSpPr>
            <p:spPr>
              <a:xfrm>
                <a:off x="4624156" y="935400"/>
                <a:ext cx="1090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FF"/>
                    </a:solidFill>
                  </a:rPr>
                  <a:t>Beam 1</a:t>
                </a:r>
                <a:endParaRPr lang="en-US" sz="1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79" name="TextBox 44"/>
              <p:cNvSpPr txBox="1"/>
              <p:nvPr/>
            </p:nvSpPr>
            <p:spPr>
              <a:xfrm>
                <a:off x="5839918" y="936986"/>
                <a:ext cx="1056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Beam 2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0" name="Straight Connector 45"/>
              <p:cNvCxnSpPr/>
              <p:nvPr/>
            </p:nvCxnSpPr>
            <p:spPr>
              <a:xfrm>
                <a:off x="5308045" y="1105820"/>
                <a:ext cx="381000" cy="1588"/>
              </a:xfrm>
              <a:prstGeom prst="line">
                <a:avLst/>
              </a:prstGeom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46"/>
              <p:cNvCxnSpPr/>
              <p:nvPr/>
            </p:nvCxnSpPr>
            <p:spPr>
              <a:xfrm>
                <a:off x="6515100" y="1107408"/>
                <a:ext cx="381000" cy="1588"/>
              </a:xfrm>
              <a:prstGeom prst="line">
                <a:avLst/>
              </a:prstGeom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41"/>
            <p:cNvSpPr txBox="1"/>
            <p:nvPr/>
          </p:nvSpPr>
          <p:spPr>
            <a:xfrm>
              <a:off x="7696211" y="998496"/>
              <a:ext cx="1030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Energy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cxnSp>
          <p:nvCxnSpPr>
            <p:cNvPr id="77" name="Straight Connector 42"/>
            <p:cNvCxnSpPr/>
            <p:nvPr/>
          </p:nvCxnSpPr>
          <p:spPr>
            <a:xfrm>
              <a:off x="8345767" y="1168918"/>
              <a:ext cx="38100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" name="Rectangle 311"/>
          <p:cNvSpPr/>
          <p:nvPr/>
        </p:nvSpPr>
        <p:spPr>
          <a:xfrm>
            <a:off x="5181600" y="2027253"/>
            <a:ext cx="2819400" cy="161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29"/>
          <p:cNvGrpSpPr/>
          <p:nvPr/>
        </p:nvGrpSpPr>
        <p:grpSpPr>
          <a:xfrm>
            <a:off x="1344643" y="2240868"/>
            <a:ext cx="4529430" cy="4344499"/>
            <a:chOff x="509826" y="1543614"/>
            <a:chExt cx="5710082" cy="5476946"/>
          </a:xfrm>
        </p:grpSpPr>
        <p:cxnSp>
          <p:nvCxnSpPr>
            <p:cNvPr id="84" name="Straight Connector 30"/>
            <p:cNvCxnSpPr/>
            <p:nvPr/>
          </p:nvCxnSpPr>
          <p:spPr>
            <a:xfrm rot="5400000">
              <a:off x="-1433932" y="4281686"/>
              <a:ext cx="5476149" cy="1588"/>
            </a:xfrm>
            <a:prstGeom prst="line">
              <a:avLst/>
            </a:prstGeom>
            <a:ln w="19050" cap="flat" cmpd="sng" algn="ctr">
              <a:solidFill>
                <a:srgbClr val="7F7F7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34"/>
            <p:cNvCxnSpPr/>
            <p:nvPr/>
          </p:nvCxnSpPr>
          <p:spPr>
            <a:xfrm rot="5400000">
              <a:off x="431529" y="4281291"/>
              <a:ext cx="5476944" cy="1589"/>
            </a:xfrm>
            <a:prstGeom prst="line">
              <a:avLst/>
            </a:prstGeom>
            <a:ln w="19050" cap="flat" cmpd="sng" algn="ctr">
              <a:solidFill>
                <a:srgbClr val="7F7F7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36"/>
            <p:cNvSpPr txBox="1"/>
            <p:nvPr/>
          </p:nvSpPr>
          <p:spPr>
            <a:xfrm>
              <a:off x="509826" y="1860030"/>
              <a:ext cx="732039" cy="349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29/06</a:t>
              </a:r>
              <a:endParaRPr lang="en-US" sz="1200" dirty="0"/>
            </a:p>
          </p:txBody>
        </p:sp>
        <p:sp>
          <p:nvSpPr>
            <p:cNvPr id="87" name="TextBox 41"/>
            <p:cNvSpPr txBox="1"/>
            <p:nvPr/>
          </p:nvSpPr>
          <p:spPr>
            <a:xfrm>
              <a:off x="1416605" y="1860030"/>
              <a:ext cx="760268" cy="349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07/10</a:t>
              </a:r>
              <a:endParaRPr lang="en-US" sz="1200" dirty="0"/>
            </a:p>
          </p:txBody>
        </p:sp>
        <p:sp>
          <p:nvSpPr>
            <p:cNvPr id="88" name="TextBox 42"/>
            <p:cNvSpPr txBox="1"/>
            <p:nvPr/>
          </p:nvSpPr>
          <p:spPr>
            <a:xfrm>
              <a:off x="5266057" y="1860030"/>
              <a:ext cx="953851" cy="349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24-25/10</a:t>
              </a:r>
              <a:endParaRPr lang="en-US" sz="1200" dirty="0"/>
            </a:p>
          </p:txBody>
        </p:sp>
        <p:sp>
          <p:nvSpPr>
            <p:cNvPr id="89" name="TextBox 43"/>
            <p:cNvSpPr txBox="1"/>
            <p:nvPr/>
          </p:nvSpPr>
          <p:spPr>
            <a:xfrm>
              <a:off x="3283506" y="1860030"/>
              <a:ext cx="718552" cy="349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14/10</a:t>
              </a:r>
              <a:endParaRPr lang="en-US" sz="1200" dirty="0"/>
            </a:p>
          </p:txBody>
        </p:sp>
        <p:cxnSp>
          <p:nvCxnSpPr>
            <p:cNvPr id="90" name="Straight Connector 44"/>
            <p:cNvCxnSpPr/>
            <p:nvPr/>
          </p:nvCxnSpPr>
          <p:spPr>
            <a:xfrm rot="16200000" flipH="1">
              <a:off x="2377732" y="4282086"/>
              <a:ext cx="5476946" cy="2"/>
            </a:xfrm>
            <a:prstGeom prst="line">
              <a:avLst/>
            </a:prstGeom>
            <a:ln w="19050" cap="flat" cmpd="sng" algn="ctr">
              <a:solidFill>
                <a:srgbClr val="7F7F7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7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Electron cloud effects with 25ns: 2011 experience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ttangolo 33"/>
          <p:cNvSpPr/>
          <p:nvPr/>
        </p:nvSpPr>
        <p:spPr>
          <a:xfrm>
            <a:off x="1143000" y="664181"/>
            <a:ext cx="7696200" cy="125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We devised a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method to reconstruct the SEY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of the vacuum chamber based on the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heat load measurements from the cryogenics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: </a:t>
            </a:r>
          </a:p>
          <a:p>
            <a:pPr marL="2857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Based on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</a:rPr>
              <a:t>PyECLOUD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simulations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with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measured beam profiles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(mandatory to get reliable results)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737574" y="1942932"/>
            <a:ext cx="7668852" cy="4402392"/>
            <a:chOff x="381000" y="1948666"/>
            <a:chExt cx="8223326" cy="4720694"/>
          </a:xfrm>
        </p:grpSpPr>
        <p:pic>
          <p:nvPicPr>
            <p:cNvPr id="36" name="Picture 4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7588" t="3489" r="8431" b="55233"/>
            <a:stretch/>
          </p:blipFill>
          <p:spPr bwMode="auto">
            <a:xfrm>
              <a:off x="381000" y="1948666"/>
              <a:ext cx="8223326" cy="2344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" name="Group 35"/>
            <p:cNvGrpSpPr/>
            <p:nvPr/>
          </p:nvGrpSpPr>
          <p:grpSpPr>
            <a:xfrm>
              <a:off x="1551958" y="2183616"/>
              <a:ext cx="4765673" cy="1930403"/>
              <a:chOff x="602430" y="1646385"/>
              <a:chExt cx="5295192" cy="2144892"/>
            </a:xfrm>
          </p:grpSpPr>
          <p:cxnSp>
            <p:nvCxnSpPr>
              <p:cNvPr id="39" name="Straight Connector 37"/>
              <p:cNvCxnSpPr/>
              <p:nvPr/>
            </p:nvCxnSpPr>
            <p:spPr>
              <a:xfrm>
                <a:off x="3047431" y="1646385"/>
                <a:ext cx="0" cy="2144892"/>
              </a:xfrm>
              <a:prstGeom prst="line">
                <a:avLst/>
              </a:prstGeom>
              <a:ln w="19050" cap="flat" cmpd="sng" algn="ctr">
                <a:solidFill>
                  <a:srgbClr val="7F7F7F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8"/>
              <p:cNvSpPr txBox="1"/>
              <p:nvPr/>
            </p:nvSpPr>
            <p:spPr>
              <a:xfrm>
                <a:off x="602430" y="1710095"/>
                <a:ext cx="657072" cy="31169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 smtClean="0"/>
                  <a:t>29/06</a:t>
                </a:r>
                <a:endParaRPr lang="en-US" sz="1100" dirty="0"/>
              </a:p>
            </p:txBody>
          </p:sp>
          <p:sp>
            <p:nvSpPr>
              <p:cNvPr id="41" name="TextBox 39"/>
              <p:cNvSpPr txBox="1"/>
              <p:nvPr/>
            </p:nvSpPr>
            <p:spPr>
              <a:xfrm>
                <a:off x="1384315" y="1710095"/>
                <a:ext cx="703307" cy="31169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 smtClean="0"/>
                  <a:t>07/10</a:t>
                </a:r>
                <a:endParaRPr lang="en-US" sz="1100" dirty="0"/>
              </a:p>
            </p:txBody>
          </p:sp>
          <p:sp>
            <p:nvSpPr>
              <p:cNvPr id="42" name="TextBox 40"/>
              <p:cNvSpPr txBox="1"/>
              <p:nvPr/>
            </p:nvSpPr>
            <p:spPr>
              <a:xfrm>
                <a:off x="4924185" y="1710095"/>
                <a:ext cx="973437" cy="31169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 smtClean="0"/>
                  <a:t>24-25/10</a:t>
                </a:r>
                <a:endParaRPr lang="en-US" sz="1100" dirty="0"/>
              </a:p>
            </p:txBody>
          </p:sp>
          <p:sp>
            <p:nvSpPr>
              <p:cNvPr id="43" name="TextBox 41"/>
              <p:cNvSpPr txBox="1"/>
              <p:nvPr/>
            </p:nvSpPr>
            <p:spPr>
              <a:xfrm>
                <a:off x="3076288" y="1710095"/>
                <a:ext cx="723736" cy="31169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 smtClean="0"/>
                  <a:t>14/10</a:t>
                </a:r>
                <a:endParaRPr lang="en-US" sz="1100" dirty="0"/>
              </a:p>
            </p:txBody>
          </p:sp>
        </p:grpSp>
        <p:cxnSp>
          <p:nvCxnSpPr>
            <p:cNvPr id="45" name="Straight Connector 43"/>
            <p:cNvCxnSpPr/>
            <p:nvPr/>
          </p:nvCxnSpPr>
          <p:spPr>
            <a:xfrm rot="16200000" flipH="1">
              <a:off x="549106" y="3138994"/>
              <a:ext cx="1932860" cy="2"/>
            </a:xfrm>
            <a:prstGeom prst="line">
              <a:avLst/>
            </a:prstGeom>
            <a:ln w="38100" cap="flat" cmpd="sng" algn="ctr">
              <a:solidFill>
                <a:srgbClr val="7F7F7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4"/>
            <p:cNvSpPr/>
            <p:nvPr/>
          </p:nvSpPr>
          <p:spPr>
            <a:xfrm>
              <a:off x="929364" y="2172565"/>
              <a:ext cx="586172" cy="1932860"/>
            </a:xfrm>
            <a:prstGeom prst="rect">
              <a:avLst/>
            </a:prstGeom>
            <a:solidFill>
              <a:srgbClr val="85A5D7">
                <a:alpha val="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 rot="19673660">
              <a:off x="935960" y="3012899"/>
              <a:ext cx="512788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50ns</a:t>
              </a:r>
              <a:endParaRPr lang="en-US" sz="1100" dirty="0"/>
            </a:p>
          </p:txBody>
        </p:sp>
        <p:sp>
          <p:nvSpPr>
            <p:cNvPr id="48" name="Rettangolo 47"/>
            <p:cNvSpPr/>
            <p:nvPr/>
          </p:nvSpPr>
          <p:spPr>
            <a:xfrm>
              <a:off x="4026780" y="4311165"/>
              <a:ext cx="109728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uppo 48"/>
            <p:cNvGrpSpPr/>
            <p:nvPr/>
          </p:nvGrpSpPr>
          <p:grpSpPr>
            <a:xfrm>
              <a:off x="381000" y="4242585"/>
              <a:ext cx="8223326" cy="2426775"/>
              <a:chOff x="-12267" y="3962400"/>
              <a:chExt cx="9137029" cy="2696416"/>
            </a:xfrm>
          </p:grpSpPr>
          <p:sp>
            <p:nvSpPr>
              <p:cNvPr id="50" name="Isosceles Triangle 73"/>
              <p:cNvSpPr/>
              <p:nvPr/>
            </p:nvSpPr>
            <p:spPr>
              <a:xfrm flipV="1">
                <a:off x="4456094" y="5155191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588" t="52330" r="8431" b="4942"/>
              <a:stretch>
                <a:fillRect/>
              </a:stretch>
            </p:blipFill>
            <p:spPr bwMode="auto">
              <a:xfrm>
                <a:off x="-12267" y="3962400"/>
                <a:ext cx="9137029" cy="2696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6" name="Group 44"/>
              <p:cNvGrpSpPr/>
              <p:nvPr/>
            </p:nvGrpSpPr>
            <p:grpSpPr>
              <a:xfrm>
                <a:off x="597025" y="5220115"/>
                <a:ext cx="8394575" cy="695583"/>
                <a:chOff x="1549569" y="3960729"/>
                <a:chExt cx="8394575" cy="695583"/>
              </a:xfrm>
            </p:grpSpPr>
            <p:cxnSp>
              <p:nvCxnSpPr>
                <p:cNvPr id="63" name="Straight Connector 25"/>
                <p:cNvCxnSpPr/>
                <p:nvPr/>
              </p:nvCxnSpPr>
              <p:spPr>
                <a:xfrm>
                  <a:off x="1549569" y="4654724"/>
                  <a:ext cx="8394575" cy="1588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26"/>
                <p:cNvSpPr txBox="1"/>
                <p:nvPr/>
              </p:nvSpPr>
              <p:spPr>
                <a:xfrm>
                  <a:off x="2493465" y="3960729"/>
                  <a:ext cx="150084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 smtClean="0">
                      <a:solidFill>
                        <a:srgbClr val="FF0000"/>
                      </a:solidFill>
                    </a:rPr>
                    <a:t>25ns threshold @450 </a:t>
                  </a:r>
                  <a:r>
                    <a:rPr lang="en-US" sz="1300" dirty="0" err="1" smtClean="0">
                      <a:solidFill>
                        <a:srgbClr val="FF0000"/>
                      </a:solidFill>
                    </a:rPr>
                    <a:t>GeV</a:t>
                  </a:r>
                  <a:endParaRPr lang="en-GB" sz="13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5" name="Straight Arrow Connector 27"/>
                <p:cNvCxnSpPr/>
                <p:nvPr/>
              </p:nvCxnSpPr>
              <p:spPr>
                <a:xfrm>
                  <a:off x="3243888" y="4453172"/>
                  <a:ext cx="245613" cy="14208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Rectangle 45"/>
              <p:cNvSpPr/>
              <p:nvPr/>
            </p:nvSpPr>
            <p:spPr>
              <a:xfrm>
                <a:off x="597025" y="4128158"/>
                <a:ext cx="662157" cy="2147622"/>
              </a:xfrm>
              <a:prstGeom prst="rect">
                <a:avLst/>
              </a:prstGeom>
              <a:solidFill>
                <a:srgbClr val="85A5D7">
                  <a:alpha val="8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47"/>
              <p:cNvSpPr/>
              <p:nvPr/>
            </p:nvSpPr>
            <p:spPr>
              <a:xfrm flipV="1">
                <a:off x="1792909" y="4478423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Isosceles Triangle 49"/>
              <p:cNvSpPr/>
              <p:nvPr/>
            </p:nvSpPr>
            <p:spPr>
              <a:xfrm flipV="1">
                <a:off x="606066" y="4122259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0"/>
              <p:cNvSpPr/>
              <p:nvPr/>
            </p:nvSpPr>
            <p:spPr>
              <a:xfrm flipV="1">
                <a:off x="1053796" y="4310502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1"/>
              <p:cNvSpPr/>
              <p:nvPr/>
            </p:nvSpPr>
            <p:spPr>
              <a:xfrm flipV="1">
                <a:off x="4918614" y="5461613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2"/>
              <p:cNvSpPr/>
              <p:nvPr/>
            </p:nvSpPr>
            <p:spPr>
              <a:xfrm flipV="1">
                <a:off x="7144323" y="5668291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3"/>
              <p:cNvSpPr/>
              <p:nvPr/>
            </p:nvSpPr>
            <p:spPr>
              <a:xfrm flipV="1">
                <a:off x="8262821" y="5712136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4"/>
              <p:cNvSpPr/>
              <p:nvPr/>
            </p:nvSpPr>
            <p:spPr>
              <a:xfrm flipV="1">
                <a:off x="8426076" y="5712558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59"/>
              <p:cNvCxnSpPr/>
              <p:nvPr/>
            </p:nvCxnSpPr>
            <p:spPr>
              <a:xfrm rot="16200000" flipH="1">
                <a:off x="209522" y="5226117"/>
                <a:ext cx="2099327" cy="1"/>
              </a:xfrm>
              <a:prstGeom prst="line">
                <a:avLst/>
              </a:prstGeom>
              <a:ln w="38100" cap="flat" cmpd="sng" algn="ctr">
                <a:solidFill>
                  <a:srgbClr val="7F7F7F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74"/>
              <p:cNvSpPr/>
              <p:nvPr/>
            </p:nvSpPr>
            <p:spPr>
              <a:xfrm flipV="1">
                <a:off x="4417605" y="5105400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Straight Connector 37"/>
            <p:cNvCxnSpPr/>
            <p:nvPr/>
          </p:nvCxnSpPr>
          <p:spPr>
            <a:xfrm>
              <a:off x="5343525" y="2188103"/>
              <a:ext cx="0" cy="1930403"/>
            </a:xfrm>
            <a:prstGeom prst="line">
              <a:avLst/>
            </a:prstGeom>
            <a:ln w="19050" cap="flat" cmpd="sng" algn="ctr">
              <a:solidFill>
                <a:srgbClr val="7F7F7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37"/>
            <p:cNvCxnSpPr/>
            <p:nvPr/>
          </p:nvCxnSpPr>
          <p:spPr>
            <a:xfrm>
              <a:off x="2211638" y="2188103"/>
              <a:ext cx="0" cy="1930403"/>
            </a:xfrm>
            <a:prstGeom prst="line">
              <a:avLst/>
            </a:prstGeom>
            <a:ln w="19050" cap="flat" cmpd="sng" algn="ctr">
              <a:solidFill>
                <a:srgbClr val="7F7F7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09" t="93546" r="40433" b="-969"/>
            <a:stretch/>
          </p:blipFill>
          <p:spPr bwMode="auto">
            <a:xfrm rot="16200000">
              <a:off x="262823" y="5231555"/>
              <a:ext cx="637785" cy="22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</p:pic>
      </p:grpSp>
      <p:sp>
        <p:nvSpPr>
          <p:cNvPr id="9" name="Rectangle 8"/>
          <p:cNvSpPr/>
          <p:nvPr/>
        </p:nvSpPr>
        <p:spPr>
          <a:xfrm>
            <a:off x="152399" y="6375071"/>
            <a:ext cx="8812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G</a:t>
            </a:r>
            <a:r>
              <a:rPr lang="en-US" sz="1200" dirty="0">
                <a:solidFill>
                  <a:schemeClr val="tx2"/>
                </a:solidFill>
              </a:rPr>
              <a:t>. </a:t>
            </a:r>
            <a:r>
              <a:rPr lang="en-US" sz="1200" dirty="0" err="1">
                <a:solidFill>
                  <a:schemeClr val="tx2"/>
                </a:solidFill>
              </a:rPr>
              <a:t>Iadarola</a:t>
            </a:r>
            <a:r>
              <a:rPr lang="en-US" sz="1200" dirty="0">
                <a:solidFill>
                  <a:schemeClr val="tx2"/>
                </a:solidFill>
              </a:rPr>
              <a:t> and G. </a:t>
            </a:r>
            <a:r>
              <a:rPr lang="en-US" sz="1200" dirty="0" err="1">
                <a:solidFill>
                  <a:schemeClr val="tx2"/>
                </a:solidFill>
              </a:rPr>
              <a:t>Rumolo</a:t>
            </a:r>
            <a:r>
              <a:rPr lang="en-US" sz="1200" dirty="0">
                <a:solidFill>
                  <a:schemeClr val="tx2"/>
                </a:solidFill>
              </a:rPr>
              <a:t>, “Electron cloud in the CERN accelerators (PS, SPS, LHC</a:t>
            </a:r>
            <a:r>
              <a:rPr lang="en-US" sz="1200" dirty="0" smtClean="0">
                <a:solidFill>
                  <a:schemeClr val="tx2"/>
                </a:solidFill>
              </a:rPr>
              <a:t>),” Proceedings </a:t>
            </a:r>
            <a:r>
              <a:rPr lang="en-US" sz="1200" dirty="0">
                <a:solidFill>
                  <a:schemeClr val="tx2"/>
                </a:solidFill>
              </a:rPr>
              <a:t>of ECLOUD12: Joint INFN-CERN-</a:t>
            </a:r>
            <a:r>
              <a:rPr lang="en-US" sz="1200" dirty="0" err="1">
                <a:solidFill>
                  <a:schemeClr val="tx2"/>
                </a:solidFill>
              </a:rPr>
              <a:t>EuCARD</a:t>
            </a:r>
            <a:r>
              <a:rPr lang="en-US" sz="1200" dirty="0">
                <a:solidFill>
                  <a:schemeClr val="tx2"/>
                </a:solidFill>
              </a:rPr>
              <a:t>-</a:t>
            </a:r>
            <a:r>
              <a:rPr lang="en-US" sz="1200" dirty="0" err="1">
                <a:solidFill>
                  <a:schemeClr val="tx2"/>
                </a:solidFill>
              </a:rPr>
              <a:t>AccNet</a:t>
            </a:r>
            <a:r>
              <a:rPr lang="en-US" sz="1200" dirty="0">
                <a:solidFill>
                  <a:schemeClr val="tx2"/>
                </a:solidFill>
              </a:rPr>
              <a:t> Workshop on </a:t>
            </a:r>
            <a:r>
              <a:rPr lang="en-US" sz="1200" dirty="0" smtClean="0">
                <a:solidFill>
                  <a:schemeClr val="tx2"/>
                </a:solidFill>
              </a:rPr>
              <a:t>Electron-Cloud Effects</a:t>
            </a:r>
            <a:r>
              <a:rPr lang="en-US" sz="1200" dirty="0">
                <a:solidFill>
                  <a:schemeClr val="tx2"/>
                </a:solidFill>
              </a:rPr>
              <a:t>, La </a:t>
            </a:r>
            <a:r>
              <a:rPr lang="en-US" sz="1200" dirty="0" err="1">
                <a:solidFill>
                  <a:schemeClr val="tx2"/>
                </a:solidFill>
              </a:rPr>
              <a:t>Biodola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Isola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d’Elba</a:t>
            </a:r>
            <a:r>
              <a:rPr lang="en-US" sz="1200" dirty="0">
                <a:solidFill>
                  <a:schemeClr val="tx2"/>
                </a:solidFill>
              </a:rPr>
              <a:t>, Italy, 2012.</a:t>
            </a:r>
          </a:p>
        </p:txBody>
      </p:sp>
    </p:spTree>
    <p:extLst>
      <p:ext uri="{BB962C8B-B14F-4D97-AF65-F5344CB8AC3E}">
        <p14:creationId xmlns:p14="http://schemas.microsoft.com/office/powerpoint/2010/main" val="370224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Electron cloud effects with 25ns: 2011 experience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ttangolo 33"/>
          <p:cNvSpPr/>
          <p:nvPr/>
        </p:nvSpPr>
        <p:spPr>
          <a:xfrm>
            <a:off x="1143000" y="664181"/>
            <a:ext cx="7696200" cy="125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We devised a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method to reconstruct the SEY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of the vacuum chamber based on the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heat load measurements from the cryogenics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: </a:t>
            </a:r>
          </a:p>
          <a:p>
            <a:pPr marL="2857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Based on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</a:rPr>
              <a:t>PyECLOUD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simulations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with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measured beam profiles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(mandatory to get reliable results)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737574" y="1942932"/>
            <a:ext cx="7668852" cy="4402392"/>
            <a:chOff x="381000" y="1948666"/>
            <a:chExt cx="8223326" cy="4720694"/>
          </a:xfrm>
        </p:grpSpPr>
        <p:pic>
          <p:nvPicPr>
            <p:cNvPr id="36" name="Picture 4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7588" t="3489" r="8431" b="55233"/>
            <a:stretch/>
          </p:blipFill>
          <p:spPr bwMode="auto">
            <a:xfrm>
              <a:off x="381000" y="1948666"/>
              <a:ext cx="8223326" cy="2344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" name="Group 35"/>
            <p:cNvGrpSpPr/>
            <p:nvPr/>
          </p:nvGrpSpPr>
          <p:grpSpPr>
            <a:xfrm>
              <a:off x="1551958" y="2183616"/>
              <a:ext cx="4765673" cy="1930403"/>
              <a:chOff x="602430" y="1646385"/>
              <a:chExt cx="5295192" cy="2144892"/>
            </a:xfrm>
          </p:grpSpPr>
          <p:cxnSp>
            <p:nvCxnSpPr>
              <p:cNvPr id="39" name="Straight Connector 37"/>
              <p:cNvCxnSpPr/>
              <p:nvPr/>
            </p:nvCxnSpPr>
            <p:spPr>
              <a:xfrm>
                <a:off x="3047431" y="1646385"/>
                <a:ext cx="0" cy="2144892"/>
              </a:xfrm>
              <a:prstGeom prst="line">
                <a:avLst/>
              </a:prstGeom>
              <a:ln w="19050" cap="flat" cmpd="sng" algn="ctr">
                <a:solidFill>
                  <a:srgbClr val="7F7F7F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8"/>
              <p:cNvSpPr txBox="1"/>
              <p:nvPr/>
            </p:nvSpPr>
            <p:spPr>
              <a:xfrm>
                <a:off x="602430" y="1710095"/>
                <a:ext cx="657072" cy="31169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 smtClean="0"/>
                  <a:t>29/06</a:t>
                </a:r>
                <a:endParaRPr lang="en-US" sz="1100" dirty="0"/>
              </a:p>
            </p:txBody>
          </p:sp>
          <p:sp>
            <p:nvSpPr>
              <p:cNvPr id="41" name="TextBox 39"/>
              <p:cNvSpPr txBox="1"/>
              <p:nvPr/>
            </p:nvSpPr>
            <p:spPr>
              <a:xfrm>
                <a:off x="1384315" y="1710095"/>
                <a:ext cx="703307" cy="31169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 smtClean="0"/>
                  <a:t>07/10</a:t>
                </a:r>
                <a:endParaRPr lang="en-US" sz="1100" dirty="0"/>
              </a:p>
            </p:txBody>
          </p:sp>
          <p:sp>
            <p:nvSpPr>
              <p:cNvPr id="42" name="TextBox 40"/>
              <p:cNvSpPr txBox="1"/>
              <p:nvPr/>
            </p:nvSpPr>
            <p:spPr>
              <a:xfrm>
                <a:off x="4924185" y="1710095"/>
                <a:ext cx="973437" cy="31169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 smtClean="0"/>
                  <a:t>24-25/10</a:t>
                </a:r>
                <a:endParaRPr lang="en-US" sz="1100" dirty="0"/>
              </a:p>
            </p:txBody>
          </p:sp>
          <p:sp>
            <p:nvSpPr>
              <p:cNvPr id="43" name="TextBox 41"/>
              <p:cNvSpPr txBox="1"/>
              <p:nvPr/>
            </p:nvSpPr>
            <p:spPr>
              <a:xfrm>
                <a:off x="3076288" y="1710095"/>
                <a:ext cx="723736" cy="31169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 smtClean="0"/>
                  <a:t>14/10</a:t>
                </a:r>
                <a:endParaRPr lang="en-US" sz="1100" dirty="0"/>
              </a:p>
            </p:txBody>
          </p:sp>
        </p:grpSp>
        <p:cxnSp>
          <p:nvCxnSpPr>
            <p:cNvPr id="45" name="Straight Connector 43"/>
            <p:cNvCxnSpPr/>
            <p:nvPr/>
          </p:nvCxnSpPr>
          <p:spPr>
            <a:xfrm rot="16200000" flipH="1">
              <a:off x="549106" y="3138994"/>
              <a:ext cx="1932860" cy="2"/>
            </a:xfrm>
            <a:prstGeom prst="line">
              <a:avLst/>
            </a:prstGeom>
            <a:ln w="38100" cap="flat" cmpd="sng" algn="ctr">
              <a:solidFill>
                <a:srgbClr val="7F7F7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4"/>
            <p:cNvSpPr/>
            <p:nvPr/>
          </p:nvSpPr>
          <p:spPr>
            <a:xfrm>
              <a:off x="929364" y="2172565"/>
              <a:ext cx="586172" cy="1932860"/>
            </a:xfrm>
            <a:prstGeom prst="rect">
              <a:avLst/>
            </a:prstGeom>
            <a:solidFill>
              <a:srgbClr val="85A5D7">
                <a:alpha val="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 rot="19673660">
              <a:off x="935960" y="3012899"/>
              <a:ext cx="512788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50ns</a:t>
              </a:r>
              <a:endParaRPr lang="en-US" sz="1100" dirty="0"/>
            </a:p>
          </p:txBody>
        </p:sp>
        <p:sp>
          <p:nvSpPr>
            <p:cNvPr id="48" name="Rettangolo 47"/>
            <p:cNvSpPr/>
            <p:nvPr/>
          </p:nvSpPr>
          <p:spPr>
            <a:xfrm>
              <a:off x="4026780" y="4311165"/>
              <a:ext cx="109728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uppo 48"/>
            <p:cNvGrpSpPr/>
            <p:nvPr/>
          </p:nvGrpSpPr>
          <p:grpSpPr>
            <a:xfrm>
              <a:off x="381000" y="4242585"/>
              <a:ext cx="8223326" cy="2426775"/>
              <a:chOff x="-12267" y="3962400"/>
              <a:chExt cx="9137029" cy="2696416"/>
            </a:xfrm>
          </p:grpSpPr>
          <p:sp>
            <p:nvSpPr>
              <p:cNvPr id="50" name="Isosceles Triangle 73"/>
              <p:cNvSpPr/>
              <p:nvPr/>
            </p:nvSpPr>
            <p:spPr>
              <a:xfrm flipV="1">
                <a:off x="4456094" y="5155191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588" t="52330" r="8431" b="4942"/>
              <a:stretch>
                <a:fillRect/>
              </a:stretch>
            </p:blipFill>
            <p:spPr bwMode="auto">
              <a:xfrm>
                <a:off x="-12267" y="3962400"/>
                <a:ext cx="9137029" cy="2696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6" name="Group 44"/>
              <p:cNvGrpSpPr/>
              <p:nvPr/>
            </p:nvGrpSpPr>
            <p:grpSpPr>
              <a:xfrm>
                <a:off x="597025" y="5220115"/>
                <a:ext cx="8394575" cy="695583"/>
                <a:chOff x="1549569" y="3960729"/>
                <a:chExt cx="8394575" cy="695583"/>
              </a:xfrm>
            </p:grpSpPr>
            <p:cxnSp>
              <p:nvCxnSpPr>
                <p:cNvPr id="63" name="Straight Connector 25"/>
                <p:cNvCxnSpPr/>
                <p:nvPr/>
              </p:nvCxnSpPr>
              <p:spPr>
                <a:xfrm>
                  <a:off x="1549569" y="4654724"/>
                  <a:ext cx="8394575" cy="1588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26"/>
                <p:cNvSpPr txBox="1"/>
                <p:nvPr/>
              </p:nvSpPr>
              <p:spPr>
                <a:xfrm>
                  <a:off x="2493465" y="3960729"/>
                  <a:ext cx="150084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 smtClean="0">
                      <a:solidFill>
                        <a:srgbClr val="FF0000"/>
                      </a:solidFill>
                    </a:rPr>
                    <a:t>25ns threshold @450 </a:t>
                  </a:r>
                  <a:r>
                    <a:rPr lang="en-US" sz="1300" dirty="0" err="1" smtClean="0">
                      <a:solidFill>
                        <a:srgbClr val="FF0000"/>
                      </a:solidFill>
                    </a:rPr>
                    <a:t>GeV</a:t>
                  </a:r>
                  <a:endParaRPr lang="en-GB" sz="13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5" name="Straight Arrow Connector 27"/>
                <p:cNvCxnSpPr/>
                <p:nvPr/>
              </p:nvCxnSpPr>
              <p:spPr>
                <a:xfrm>
                  <a:off x="3243888" y="4453172"/>
                  <a:ext cx="245613" cy="14208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Rectangle 45"/>
              <p:cNvSpPr/>
              <p:nvPr/>
            </p:nvSpPr>
            <p:spPr>
              <a:xfrm>
                <a:off x="597025" y="4128158"/>
                <a:ext cx="662157" cy="2147622"/>
              </a:xfrm>
              <a:prstGeom prst="rect">
                <a:avLst/>
              </a:prstGeom>
              <a:solidFill>
                <a:srgbClr val="85A5D7">
                  <a:alpha val="8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47"/>
              <p:cNvSpPr/>
              <p:nvPr/>
            </p:nvSpPr>
            <p:spPr>
              <a:xfrm flipV="1">
                <a:off x="1792909" y="4478423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Isosceles Triangle 49"/>
              <p:cNvSpPr/>
              <p:nvPr/>
            </p:nvSpPr>
            <p:spPr>
              <a:xfrm flipV="1">
                <a:off x="606066" y="4122259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0"/>
              <p:cNvSpPr/>
              <p:nvPr/>
            </p:nvSpPr>
            <p:spPr>
              <a:xfrm flipV="1">
                <a:off x="1053796" y="4310502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1"/>
              <p:cNvSpPr/>
              <p:nvPr/>
            </p:nvSpPr>
            <p:spPr>
              <a:xfrm flipV="1">
                <a:off x="4918614" y="5461613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2"/>
              <p:cNvSpPr/>
              <p:nvPr/>
            </p:nvSpPr>
            <p:spPr>
              <a:xfrm flipV="1">
                <a:off x="7144323" y="5668291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3"/>
              <p:cNvSpPr/>
              <p:nvPr/>
            </p:nvSpPr>
            <p:spPr>
              <a:xfrm flipV="1">
                <a:off x="8262821" y="5712136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4"/>
              <p:cNvSpPr/>
              <p:nvPr/>
            </p:nvSpPr>
            <p:spPr>
              <a:xfrm flipV="1">
                <a:off x="8426076" y="5712558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59"/>
              <p:cNvCxnSpPr/>
              <p:nvPr/>
            </p:nvCxnSpPr>
            <p:spPr>
              <a:xfrm rot="16200000" flipH="1">
                <a:off x="209522" y="5226117"/>
                <a:ext cx="2099327" cy="1"/>
              </a:xfrm>
              <a:prstGeom prst="line">
                <a:avLst/>
              </a:prstGeom>
              <a:ln w="38100" cap="flat" cmpd="sng" algn="ctr">
                <a:solidFill>
                  <a:srgbClr val="7F7F7F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Isosceles Triangle 74"/>
              <p:cNvSpPr/>
              <p:nvPr/>
            </p:nvSpPr>
            <p:spPr>
              <a:xfrm flipV="1">
                <a:off x="4417605" y="5105400"/>
                <a:ext cx="154395" cy="166109"/>
              </a:xfrm>
              <a:prstGeom prst="triangle">
                <a:avLst/>
              </a:prstGeom>
              <a:solidFill>
                <a:schemeClr val="bg1">
                  <a:lumMod val="50000"/>
                  <a:alpha val="5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Straight Connector 37"/>
            <p:cNvCxnSpPr/>
            <p:nvPr/>
          </p:nvCxnSpPr>
          <p:spPr>
            <a:xfrm>
              <a:off x="5343525" y="2188103"/>
              <a:ext cx="0" cy="1930403"/>
            </a:xfrm>
            <a:prstGeom prst="line">
              <a:avLst/>
            </a:prstGeom>
            <a:ln w="19050" cap="flat" cmpd="sng" algn="ctr">
              <a:solidFill>
                <a:srgbClr val="7F7F7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37"/>
            <p:cNvCxnSpPr/>
            <p:nvPr/>
          </p:nvCxnSpPr>
          <p:spPr>
            <a:xfrm>
              <a:off x="2211638" y="2188103"/>
              <a:ext cx="0" cy="1930403"/>
            </a:xfrm>
            <a:prstGeom prst="line">
              <a:avLst/>
            </a:prstGeom>
            <a:ln w="19050" cap="flat" cmpd="sng" algn="ctr">
              <a:solidFill>
                <a:srgbClr val="7F7F7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09" t="93546" r="40433" b="-969"/>
            <a:stretch/>
          </p:blipFill>
          <p:spPr bwMode="auto">
            <a:xfrm rot="16200000">
              <a:off x="262823" y="5231555"/>
              <a:ext cx="637785" cy="22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</p:pic>
      </p:grpSp>
      <p:sp>
        <p:nvSpPr>
          <p:cNvPr id="9" name="Rectangle 8"/>
          <p:cNvSpPr/>
          <p:nvPr/>
        </p:nvSpPr>
        <p:spPr>
          <a:xfrm>
            <a:off x="152399" y="6387715"/>
            <a:ext cx="8812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J</a:t>
            </a:r>
            <a:r>
              <a:rPr lang="en-US" sz="1200" dirty="0">
                <a:solidFill>
                  <a:schemeClr val="tx2"/>
                </a:solidFill>
              </a:rPr>
              <a:t>. F. Esteban-Müller, P. </a:t>
            </a:r>
            <a:r>
              <a:rPr lang="en-US" sz="1200" dirty="0" err="1">
                <a:solidFill>
                  <a:schemeClr val="tx2"/>
                </a:solidFill>
              </a:rPr>
              <a:t>Baudrenghien</a:t>
            </a:r>
            <a:r>
              <a:rPr lang="en-US" sz="1200" dirty="0">
                <a:solidFill>
                  <a:schemeClr val="tx2"/>
                </a:solidFill>
              </a:rPr>
              <a:t>, G. </a:t>
            </a:r>
            <a:r>
              <a:rPr lang="en-US" sz="1200" dirty="0" err="1">
                <a:solidFill>
                  <a:schemeClr val="tx2"/>
                </a:solidFill>
              </a:rPr>
              <a:t>Iadarola</a:t>
            </a:r>
            <a:r>
              <a:rPr lang="en-US" sz="1200" dirty="0">
                <a:solidFill>
                  <a:schemeClr val="tx2"/>
                </a:solidFill>
              </a:rPr>
              <a:t>, T. </a:t>
            </a:r>
            <a:r>
              <a:rPr lang="en-US" sz="1200" dirty="0" err="1">
                <a:solidFill>
                  <a:schemeClr val="tx2"/>
                </a:solidFill>
              </a:rPr>
              <a:t>Mastoridis</a:t>
            </a:r>
            <a:r>
              <a:rPr lang="en-US" sz="1200" dirty="0">
                <a:solidFill>
                  <a:schemeClr val="tx2"/>
                </a:solidFill>
              </a:rPr>
              <a:t>, G. </a:t>
            </a:r>
            <a:r>
              <a:rPr lang="en-US" sz="1200" dirty="0" err="1">
                <a:solidFill>
                  <a:schemeClr val="tx2"/>
                </a:solidFill>
              </a:rPr>
              <a:t>Papotti</a:t>
            </a:r>
            <a:r>
              <a:rPr lang="en-US" sz="1200" dirty="0">
                <a:solidFill>
                  <a:schemeClr val="tx2"/>
                </a:solidFill>
              </a:rPr>
              <a:t>, G. </a:t>
            </a:r>
            <a:r>
              <a:rPr lang="en-US" sz="1200" dirty="0" err="1" smtClean="0">
                <a:solidFill>
                  <a:schemeClr val="tx2"/>
                </a:solidFill>
              </a:rPr>
              <a:t>Rumolo</a:t>
            </a:r>
            <a:r>
              <a:rPr lang="en-US" sz="1200" dirty="0">
                <a:solidFill>
                  <a:schemeClr val="tx2"/>
                </a:solidFill>
              </a:rPr>
              <a:t>, E. </a:t>
            </a:r>
            <a:r>
              <a:rPr lang="en-US" sz="1200" dirty="0" err="1">
                <a:solidFill>
                  <a:schemeClr val="tx2"/>
                </a:solidFill>
              </a:rPr>
              <a:t>Shaposhnikova</a:t>
            </a:r>
            <a:r>
              <a:rPr lang="en-US" sz="1200" dirty="0">
                <a:solidFill>
                  <a:schemeClr val="tx2"/>
                </a:solidFill>
              </a:rPr>
              <a:t>, and D. </a:t>
            </a:r>
            <a:r>
              <a:rPr lang="en-US" sz="1200" dirty="0" err="1">
                <a:solidFill>
                  <a:schemeClr val="tx2"/>
                </a:solidFill>
              </a:rPr>
              <a:t>Valuch</a:t>
            </a:r>
            <a:r>
              <a:rPr lang="en-US" sz="1200" dirty="0">
                <a:solidFill>
                  <a:schemeClr val="tx2"/>
                </a:solidFill>
              </a:rPr>
              <a:t>, “Synchronous Phase Shift at LHC,” </a:t>
            </a:r>
            <a:r>
              <a:rPr lang="en-US" sz="1200" dirty="0" smtClean="0">
                <a:solidFill>
                  <a:schemeClr val="tx2"/>
                </a:solidFill>
              </a:rPr>
              <a:t>Proceedings of ECLOUD12,La </a:t>
            </a:r>
            <a:r>
              <a:rPr lang="en-US" sz="1200" dirty="0" err="1" smtClean="0">
                <a:solidFill>
                  <a:schemeClr val="tx2"/>
                </a:solidFill>
              </a:rPr>
              <a:t>Biodola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Isola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d’Elba</a:t>
            </a:r>
            <a:r>
              <a:rPr lang="en-US" sz="1200" dirty="0">
                <a:solidFill>
                  <a:schemeClr val="tx2"/>
                </a:solidFill>
              </a:rPr>
              <a:t>, Italy, 2012.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438400" y="1981200"/>
            <a:ext cx="5422900" cy="4220108"/>
            <a:chOff x="2438400" y="1981200"/>
            <a:chExt cx="5422900" cy="4220108"/>
          </a:xfrm>
        </p:grpSpPr>
        <p:sp>
          <p:nvSpPr>
            <p:cNvPr id="66" name="Rectangle 48"/>
            <p:cNvSpPr/>
            <p:nvPr/>
          </p:nvSpPr>
          <p:spPr>
            <a:xfrm>
              <a:off x="2438400" y="1981200"/>
              <a:ext cx="5422900" cy="422010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81"/>
            <p:cNvSpPr/>
            <p:nvPr/>
          </p:nvSpPr>
          <p:spPr>
            <a:xfrm>
              <a:off x="2590800" y="2057400"/>
              <a:ext cx="5105400" cy="904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10000"/>
                </a:lnSpc>
                <a:spcAft>
                  <a:spcPts val="600"/>
                </a:spcAft>
              </a:pPr>
              <a:r>
                <a:rPr lang="en-US" sz="1600" dirty="0" smtClean="0">
                  <a:solidFill>
                    <a:schemeClr val="tx2"/>
                  </a:solidFill>
                  <a:latin typeface="Calibri" pitchFamily="34" charset="0"/>
                </a:rPr>
                <a:t>An important benchmark for our models came from </a:t>
              </a:r>
              <a:r>
                <a:rPr lang="en-US" sz="1600" b="1" dirty="0" smtClean="0">
                  <a:solidFill>
                    <a:srgbClr val="FF0000"/>
                  </a:solidFill>
                  <a:latin typeface="Calibri" pitchFamily="34" charset="0"/>
                </a:rPr>
                <a:t>bunch by bunch energy loss estimation </a:t>
              </a:r>
              <a:r>
                <a:rPr lang="en-US" sz="1600" dirty="0" smtClean="0">
                  <a:solidFill>
                    <a:schemeClr val="tx2"/>
                  </a:solidFill>
                  <a:latin typeface="Calibri" pitchFamily="34" charset="0"/>
                </a:rPr>
                <a:t>based on </a:t>
              </a:r>
              <a:r>
                <a:rPr lang="en-US" sz="1600" b="1" dirty="0" smtClean="0">
                  <a:solidFill>
                    <a:srgbClr val="FF0000"/>
                  </a:solidFill>
                  <a:latin typeface="Calibri" pitchFamily="34" charset="0"/>
                </a:rPr>
                <a:t>stable phase measurements</a:t>
              </a:r>
              <a:endParaRPr lang="en-US" sz="1600" b="1" dirty="0" smtClean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b="5012"/>
            <a:stretch>
              <a:fillRect/>
            </a:stretch>
          </p:blipFill>
          <p:spPr bwMode="auto">
            <a:xfrm>
              <a:off x="3048000" y="2924944"/>
              <a:ext cx="4275757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485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:\pccern_state\mysims_current\049_LHC_ecloud12_analysis_2\hl_stand_alone\panoramic_wm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2" r="8202" b="50391"/>
          <a:stretch>
            <a:fillRect/>
          </a:stretch>
        </p:blipFill>
        <p:spPr bwMode="auto">
          <a:xfrm>
            <a:off x="0" y="2286000"/>
            <a:ext cx="9144000" cy="277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7566" y="2852530"/>
            <a:ext cx="3096591" cy="2032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5062011"/>
            <a:ext cx="202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Scrubbing run (450GeV)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(6 – 10 Dec 2012)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5181600"/>
            <a:ext cx="230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MDs with 25ns at 4TeV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(12 – 15 Dec 2012)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86586" y="2852530"/>
            <a:ext cx="396205" cy="2032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  <a:lin ang="16200000" scaled="0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81600" y="2852530"/>
            <a:ext cx="1404986" cy="2032000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82791" y="2852530"/>
            <a:ext cx="1404986" cy="2032000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07879" y="5080209"/>
            <a:ext cx="198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Pilot physics run </a:t>
            </a:r>
          </a:p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with 25ns beams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(15 – 17 Dec 2012)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“25 ns run” in 2012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5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6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8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ttangolo 5"/>
          <p:cNvSpPr/>
          <p:nvPr/>
        </p:nvSpPr>
        <p:spPr>
          <a:xfrm>
            <a:off x="1139687" y="762000"/>
            <a:ext cx="7699513" cy="91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  <a:spcAft>
                <a:spcPts val="1200"/>
              </a:spcAft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More time for experiments with 25 ns beams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and large number of bunches </a:t>
            </a:r>
          </a:p>
          <a:p>
            <a:pPr marL="0" lvl="1">
              <a:lnSpc>
                <a:spcPct val="120000"/>
              </a:lnSpc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concentrated the last 10 days of the run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2438400"/>
            <a:ext cx="230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Access + setup for </a:t>
            </a:r>
            <a:r>
              <a:rPr lang="el-GR" sz="1400" b="1" dirty="0" smtClean="0">
                <a:solidFill>
                  <a:schemeClr val="tx2"/>
                </a:solidFill>
              </a:rPr>
              <a:t>β</a:t>
            </a:r>
            <a:r>
              <a:rPr lang="en-US" sz="1400" b="1" dirty="0" smtClean="0">
                <a:solidFill>
                  <a:schemeClr val="tx2"/>
                </a:solidFill>
              </a:rPr>
              <a:t>*=1m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7545" y="2286000"/>
            <a:ext cx="230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Test fills </a:t>
            </a:r>
          </a:p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at 450 </a:t>
            </a:r>
            <a:r>
              <a:rPr lang="en-US" sz="1400" b="1" dirty="0" err="1" smtClean="0">
                <a:solidFill>
                  <a:schemeClr val="tx2"/>
                </a:solidFill>
              </a:rPr>
              <a:t>GeV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29" name="Picture 2" descr="H:\pccern_state\mysims_current\049_LHC_ecloud12_analysis_2\hl_stand_alone\panoramic_wm.pn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7" t="92302" r="45896" b="4129"/>
          <a:stretch/>
        </p:blipFill>
        <p:spPr bwMode="auto">
          <a:xfrm>
            <a:off x="4391980" y="5013176"/>
            <a:ext cx="565212" cy="19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6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6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8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-348302" y="1981200"/>
            <a:ext cx="9797102" cy="4798267"/>
            <a:chOff x="-348302" y="1295400"/>
            <a:chExt cx="9797102" cy="4798267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8302" y="1305667"/>
              <a:ext cx="9797102" cy="478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34"/>
            <p:cNvGrpSpPr/>
            <p:nvPr/>
          </p:nvGrpSpPr>
          <p:grpSpPr>
            <a:xfrm>
              <a:off x="6599954" y="1295400"/>
              <a:ext cx="2271944" cy="309363"/>
              <a:chOff x="4624156" y="935400"/>
              <a:chExt cx="2271944" cy="30936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624156" y="935400"/>
                <a:ext cx="1090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FF"/>
                    </a:solidFill>
                  </a:rPr>
                  <a:t>Beam 1</a:t>
                </a:r>
                <a:endParaRPr lang="en-US" sz="1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839918" y="936986"/>
                <a:ext cx="1056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Beam 2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5308045" y="1105820"/>
                <a:ext cx="381000" cy="1588"/>
              </a:xfrm>
              <a:prstGeom prst="line">
                <a:avLst/>
              </a:prstGeom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515100" y="1107408"/>
                <a:ext cx="381000" cy="1588"/>
              </a:xfrm>
              <a:prstGeom prst="line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2012 scrubbing run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8" name="Rettangolo 11"/>
          <p:cNvSpPr/>
          <p:nvPr/>
        </p:nvSpPr>
        <p:spPr>
          <a:xfrm>
            <a:off x="1096184" y="673590"/>
            <a:ext cx="7772400" cy="105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lnSpc>
                <a:spcPct val="110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3.5 days of scrubbing with 25ns beams at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450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</a:rPr>
              <a:t>GeV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(6 - 9 Dec. 2012):</a:t>
            </a:r>
          </a:p>
          <a:p>
            <a:pPr marL="914400" lvl="1" indent="-4492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Filling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the ring with up to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2748b.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(record!) per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beam (up to </a:t>
            </a:r>
            <a:r>
              <a:rPr lang="en-US" sz="1600" b="1" dirty="0">
                <a:solidFill>
                  <a:srgbClr val="FF0000"/>
                </a:solidFill>
              </a:rPr>
              <a:t>2.7x10</a:t>
            </a:r>
            <a:r>
              <a:rPr lang="en-US" sz="1600" b="1" baseline="30000" dirty="0">
                <a:solidFill>
                  <a:srgbClr val="FF0000"/>
                </a:solidFill>
              </a:rPr>
              <a:t>14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p </a:t>
            </a:r>
            <a:r>
              <a:rPr lang="en-US" sz="1600" dirty="0" smtClean="0">
                <a:solidFill>
                  <a:schemeClr val="tx2"/>
                </a:solidFill>
              </a:rPr>
              <a:t>– </a:t>
            </a:r>
            <a:r>
              <a:rPr lang="en-US" sz="1600" dirty="0" smtClean="0">
                <a:solidFill>
                  <a:schemeClr val="tx2"/>
                </a:solidFill>
                <a:latin typeface="+mj-lt"/>
              </a:rPr>
              <a:t>record!)</a:t>
            </a:r>
          </a:p>
          <a:p>
            <a:pPr marL="914400" lvl="1" indent="-4492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Slow improvement visible on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beam quality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and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heat load in the arcs</a:t>
            </a:r>
            <a:endParaRPr lang="en-US" sz="16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0222" y="1991467"/>
            <a:ext cx="10023000" cy="47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6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8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2012 scrubbing run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99954" y="1981200"/>
            <a:ext cx="1090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Beam 1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15716" y="1982786"/>
            <a:ext cx="105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Beam 2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7283843" y="2151620"/>
            <a:ext cx="381000" cy="1588"/>
          </a:xfrm>
          <a:prstGeom prst="line">
            <a:avLst/>
          </a:prstGeom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490898" y="2153208"/>
            <a:ext cx="381000" cy="158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tangolo 11"/>
          <p:cNvSpPr/>
          <p:nvPr/>
        </p:nvSpPr>
        <p:spPr>
          <a:xfrm>
            <a:off x="1096184" y="673590"/>
            <a:ext cx="7772400" cy="105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lnSpc>
                <a:spcPct val="110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3.5 days of scrubbing with 25ns beams at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450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</a:rPr>
              <a:t>GeV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(6 - 9 Dec. 2012):</a:t>
            </a:r>
          </a:p>
          <a:p>
            <a:pPr marL="914400" lvl="1" indent="-4492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Filling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the ring with up to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2748b.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(record!) per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beam (up to </a:t>
            </a:r>
            <a:r>
              <a:rPr lang="en-US" sz="1600" b="1" dirty="0">
                <a:solidFill>
                  <a:srgbClr val="FF0000"/>
                </a:solidFill>
              </a:rPr>
              <a:t>2.7x10</a:t>
            </a:r>
            <a:r>
              <a:rPr lang="en-US" sz="1600" b="1" baseline="30000" dirty="0">
                <a:solidFill>
                  <a:srgbClr val="FF0000"/>
                </a:solidFill>
              </a:rPr>
              <a:t>14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p </a:t>
            </a:r>
            <a:r>
              <a:rPr lang="en-US" sz="1600" dirty="0" smtClean="0">
                <a:solidFill>
                  <a:schemeClr val="tx2"/>
                </a:solidFill>
              </a:rPr>
              <a:t>– </a:t>
            </a:r>
            <a:r>
              <a:rPr lang="en-US" sz="1600" dirty="0" smtClean="0">
                <a:solidFill>
                  <a:schemeClr val="tx2"/>
                </a:solidFill>
                <a:latin typeface="+mj-lt"/>
              </a:rPr>
              <a:t>record!)</a:t>
            </a:r>
          </a:p>
          <a:p>
            <a:pPr marL="914400" lvl="1" indent="-4492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Slow improvement visible on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beam quality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and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heat load in the arcs</a:t>
            </a:r>
            <a:endParaRPr lang="en-US" sz="16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9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-685800" y="1905000"/>
            <a:ext cx="10515600" cy="258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95556" y="2285999"/>
            <a:ext cx="3876444" cy="1770381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Experience with 25 ns beams at 4 </a:t>
            </a:r>
            <a:r>
              <a:rPr lang="en-US" sz="2400" b="1" dirty="0" err="1" smtClean="0">
                <a:solidFill>
                  <a:schemeClr val="tx2"/>
                </a:solidFill>
                <a:latin typeface="Calibri" pitchFamily="34" charset="0"/>
              </a:rPr>
              <a:t>TeV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9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95556" y="4497397"/>
            <a:ext cx="38565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Machine Studies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with 25 ns beams at 4TeV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(12 – 15 Dec 2012)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4002" y="2285999"/>
            <a:ext cx="3500268" cy="1770381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4001" y="4482008"/>
            <a:ext cx="350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Pilot physics run 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with 25ns beams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(15 – 17 Dec 2012)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" name="Rettangolo 8"/>
          <p:cNvSpPr/>
          <p:nvPr/>
        </p:nvSpPr>
        <p:spPr>
          <a:xfrm>
            <a:off x="762000" y="3455013"/>
            <a:ext cx="51167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84b.</a:t>
            </a:r>
          </a:p>
        </p:txBody>
      </p:sp>
      <p:sp>
        <p:nvSpPr>
          <p:cNvPr id="16" name="Rettangolo 10"/>
          <p:cNvSpPr/>
          <p:nvPr/>
        </p:nvSpPr>
        <p:spPr>
          <a:xfrm>
            <a:off x="1196254" y="3402494"/>
            <a:ext cx="612668" cy="3657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156b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.</a:t>
            </a:r>
            <a:endParaRPr lang="en-US" dirty="0"/>
          </a:p>
        </p:txBody>
      </p:sp>
      <p:sp>
        <p:nvSpPr>
          <p:cNvPr id="17" name="Rettangolo 11"/>
          <p:cNvSpPr/>
          <p:nvPr/>
        </p:nvSpPr>
        <p:spPr>
          <a:xfrm>
            <a:off x="1673011" y="3455013"/>
            <a:ext cx="603050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372b.</a:t>
            </a:r>
          </a:p>
        </p:txBody>
      </p:sp>
      <p:sp>
        <p:nvSpPr>
          <p:cNvPr id="18" name="Rettangolo 13"/>
          <p:cNvSpPr/>
          <p:nvPr/>
        </p:nvSpPr>
        <p:spPr>
          <a:xfrm>
            <a:off x="2313214" y="3142986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804b.</a:t>
            </a:r>
            <a:endParaRPr lang="en-US" sz="1400" dirty="0"/>
          </a:p>
        </p:txBody>
      </p:sp>
      <p:sp>
        <p:nvSpPr>
          <p:cNvPr id="20" name="Rettangolo 13"/>
          <p:cNvSpPr/>
          <p:nvPr/>
        </p:nvSpPr>
        <p:spPr>
          <a:xfrm>
            <a:off x="3953881" y="3197422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804b.</a:t>
            </a:r>
            <a:endParaRPr lang="en-US" sz="1400" dirty="0"/>
          </a:p>
        </p:txBody>
      </p:sp>
      <p:sp>
        <p:nvSpPr>
          <p:cNvPr id="21" name="Rettangolo 18"/>
          <p:cNvSpPr/>
          <p:nvPr/>
        </p:nvSpPr>
        <p:spPr>
          <a:xfrm>
            <a:off x="5383697" y="3431485"/>
            <a:ext cx="603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108b.</a:t>
            </a:r>
          </a:p>
        </p:txBody>
      </p:sp>
      <p:sp>
        <p:nvSpPr>
          <p:cNvPr id="22" name="Rettangolo 23"/>
          <p:cNvSpPr/>
          <p:nvPr/>
        </p:nvSpPr>
        <p:spPr>
          <a:xfrm>
            <a:off x="5873950" y="3431484"/>
            <a:ext cx="603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204b.</a:t>
            </a:r>
          </a:p>
        </p:txBody>
      </p:sp>
      <p:sp>
        <p:nvSpPr>
          <p:cNvPr id="23" name="Rettangolo 25"/>
          <p:cNvSpPr/>
          <p:nvPr/>
        </p:nvSpPr>
        <p:spPr>
          <a:xfrm>
            <a:off x="7495685" y="3402494"/>
            <a:ext cx="603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396b.</a:t>
            </a:r>
          </a:p>
        </p:txBody>
      </p:sp>
      <p:sp>
        <p:nvSpPr>
          <p:cNvPr id="25" name="Rettangolo 27"/>
          <p:cNvSpPr/>
          <p:nvPr/>
        </p:nvSpPr>
        <p:spPr>
          <a:xfrm>
            <a:off x="8231219" y="3096868"/>
            <a:ext cx="603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itchFamily="34" charset="0"/>
              </a:rPr>
              <a:t>780b.</a:t>
            </a:r>
          </a:p>
        </p:txBody>
      </p:sp>
      <p:sp>
        <p:nvSpPr>
          <p:cNvPr id="3" name="Oval 2"/>
          <p:cNvSpPr/>
          <p:nvPr/>
        </p:nvSpPr>
        <p:spPr>
          <a:xfrm>
            <a:off x="2282734" y="3096868"/>
            <a:ext cx="598241" cy="408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206434" y="3048446"/>
            <a:ext cx="598241" cy="408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5"/>
          <p:cNvSpPr/>
          <p:nvPr/>
        </p:nvSpPr>
        <p:spPr>
          <a:xfrm>
            <a:off x="1139687" y="762000"/>
            <a:ext cx="777571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  <a:spcAft>
                <a:spcPts val="1200"/>
              </a:spcAft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The accumulated scrubbing made possible to have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machine studies and a pilot physics run with 25 ns at 4 </a:t>
            </a:r>
            <a:r>
              <a:rPr lang="en-US" b="1" dirty="0" err="1" smtClean="0">
                <a:solidFill>
                  <a:srgbClr val="FF0000"/>
                </a:solidFill>
                <a:latin typeface="Calibri" pitchFamily="34" charset="0"/>
              </a:rPr>
              <a:t>TeV</a:t>
            </a:r>
            <a:endParaRPr lang="en-US" b="1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45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2057400" y="1748388"/>
            <a:ext cx="4858587" cy="4524928"/>
            <a:chOff x="1085013" y="762000"/>
            <a:chExt cx="6244008" cy="5815207"/>
          </a:xfrm>
        </p:grpSpPr>
        <p:pic>
          <p:nvPicPr>
            <p:cNvPr id="31" name="Picture 30" descr="heat_load_fill3429_Arcs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69"/>
            <a:stretch/>
          </p:blipFill>
          <p:spPr>
            <a:xfrm>
              <a:off x="1085013" y="762000"/>
              <a:ext cx="6244008" cy="5815207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>
              <a:off x="2976865" y="1174082"/>
              <a:ext cx="23359" cy="5117846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046314" y="4178503"/>
              <a:ext cx="1151374" cy="47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&lt;S56&gt;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82884" y="4663342"/>
              <a:ext cx="1133977" cy="47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50FDFF"/>
                  </a:solidFill>
                </a:rPr>
                <a:t>&lt;S67&gt; </a:t>
              </a:r>
              <a:endParaRPr lang="en-US" b="1" dirty="0">
                <a:solidFill>
                  <a:srgbClr val="50FD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747551" y="3958346"/>
              <a:ext cx="717469" cy="1884642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4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Experience with 25 ns beams at 4 </a:t>
            </a:r>
            <a:r>
              <a:rPr lang="en-US" sz="2400" b="1" dirty="0" err="1" smtClean="0">
                <a:solidFill>
                  <a:schemeClr val="tx2"/>
                </a:solidFill>
                <a:latin typeface="Calibri" pitchFamily="34" charset="0"/>
              </a:rPr>
              <a:t>TeV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" name="Rettangolo 11"/>
          <p:cNvSpPr/>
          <p:nvPr/>
        </p:nvSpPr>
        <p:spPr>
          <a:xfrm>
            <a:off x="1096184" y="673590"/>
            <a:ext cx="7772400" cy="98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075" lvl="1" indent="-346075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strong enhancement on the heat load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is observed on the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energy ramp </a:t>
            </a:r>
          </a:p>
          <a:p>
            <a:pPr marL="346075" lvl="1" indent="-346075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Rescaling to the nominal number of bunches it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exceeds the cooling capacity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of the cryogenics!</a:t>
            </a:r>
          </a:p>
        </p:txBody>
      </p:sp>
    </p:spTree>
    <p:extLst>
      <p:ext uri="{BB962C8B-B14F-4D97-AF65-F5344CB8AC3E}">
        <p14:creationId xmlns:p14="http://schemas.microsoft.com/office/powerpoint/2010/main" val="160420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4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Experience with 25 ns beams at 4 </a:t>
            </a:r>
            <a:r>
              <a:rPr lang="en-US" sz="2400" b="1" dirty="0" err="1" smtClean="0">
                <a:solidFill>
                  <a:schemeClr val="tx2"/>
                </a:solidFill>
                <a:latin typeface="Calibri" pitchFamily="34" charset="0"/>
              </a:rPr>
              <a:t>TeV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" name="Rettangolo 11"/>
          <p:cNvSpPr/>
          <p:nvPr/>
        </p:nvSpPr>
        <p:spPr>
          <a:xfrm>
            <a:off x="1096184" y="673590"/>
            <a:ext cx="7772400" cy="132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075" lvl="1" indent="-346075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A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strong enhancement on the heat load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is observed on the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energy ramp </a:t>
            </a:r>
          </a:p>
          <a:p>
            <a:pPr marL="346075" lvl="1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Large electron cloud density in the arcs </a:t>
            </a:r>
            <a:r>
              <a:rPr lang="en-US" sz="1600" b="1" dirty="0">
                <a:solidFill>
                  <a:srgbClr val="FF0000"/>
                </a:solidFill>
              </a:rPr>
              <a:t>does not show a strong effect on the beam</a:t>
            </a:r>
            <a:r>
              <a:rPr lang="en-US" sz="1600" dirty="0">
                <a:solidFill>
                  <a:schemeClr val="tx2"/>
                </a:solidFill>
              </a:rPr>
              <a:t> (due to </a:t>
            </a:r>
            <a:r>
              <a:rPr lang="en-US" sz="1600" b="1" dirty="0">
                <a:solidFill>
                  <a:srgbClr val="FF0000"/>
                </a:solidFill>
              </a:rPr>
              <a:t>increased beam rigidity</a:t>
            </a:r>
            <a:r>
              <a:rPr lang="en-US" sz="1600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  <a:tabLst>
                <a:tab pos="1025525" algn="l"/>
              </a:tabLst>
            </a:pPr>
            <a:r>
              <a:rPr lang="en-US" sz="1600" b="1" dirty="0" err="1">
                <a:solidFill>
                  <a:srgbClr val="FF0000"/>
                </a:solidFill>
              </a:rPr>
              <a:t>Emittance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blow-up </a:t>
            </a:r>
            <a:r>
              <a:rPr lang="en-US" sz="1600" dirty="0" smtClean="0">
                <a:solidFill>
                  <a:schemeClr val="tx2"/>
                </a:solidFill>
              </a:rPr>
              <a:t>in collision very </a:t>
            </a:r>
            <a:r>
              <a:rPr lang="en-US" sz="1600" dirty="0">
                <a:solidFill>
                  <a:schemeClr val="tx2"/>
                </a:solidFill>
              </a:rPr>
              <a:t>similar to 50 ns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  <a:sym typeface="Wingdings" pitchFamily="2" charset="2"/>
              </a:rPr>
              <a:t></a:t>
            </a:r>
            <a:r>
              <a:rPr lang="en-US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likely </a:t>
            </a:r>
            <a:r>
              <a:rPr lang="en-US" sz="1600" b="1" dirty="0">
                <a:solidFill>
                  <a:srgbClr val="FF0000"/>
                </a:solidFill>
              </a:rPr>
              <a:t>not due to </a:t>
            </a:r>
            <a:r>
              <a:rPr lang="en-US" sz="1600" b="1" dirty="0" smtClean="0">
                <a:solidFill>
                  <a:srgbClr val="FF0000"/>
                </a:solidFill>
              </a:rPr>
              <a:t>EC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04800" y="2185226"/>
            <a:ext cx="8747123" cy="3986974"/>
            <a:chOff x="304800" y="1066800"/>
            <a:chExt cx="8747123" cy="3986974"/>
          </a:xfrm>
        </p:grpSpPr>
        <p:pic>
          <p:nvPicPr>
            <p:cNvPr id="19" name="Picture 18" descr="emitt_evol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3" t="6102" r="5208" b="2369"/>
            <a:stretch/>
          </p:blipFill>
          <p:spPr>
            <a:xfrm>
              <a:off x="304800" y="1066800"/>
              <a:ext cx="6595127" cy="398697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136638" y="1280276"/>
              <a:ext cx="1915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6600"/>
                  </a:solidFill>
                </a:rPr>
                <a:t>50 ns</a:t>
              </a:r>
            </a:p>
            <a:p>
              <a:r>
                <a:rPr lang="en-US" sz="1400" dirty="0" smtClean="0"/>
                <a:t>1.45 – 1.6 x 10</a:t>
              </a:r>
              <a:r>
                <a:rPr lang="en-US" sz="1400" baseline="30000" dirty="0" smtClean="0"/>
                <a:t>11</a:t>
              </a:r>
              <a:r>
                <a:rPr lang="en-US" sz="1400" dirty="0" smtClean="0"/>
                <a:t> ppb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36638" y="1831697"/>
              <a:ext cx="1915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5C94FF"/>
                  </a:solidFill>
                </a:rPr>
                <a:t>25 ns</a:t>
              </a:r>
            </a:p>
            <a:p>
              <a:r>
                <a:rPr lang="en-US" sz="1400" dirty="0" smtClean="0"/>
                <a:t>1.0 – 1.1 x 10</a:t>
              </a:r>
              <a:r>
                <a:rPr lang="en-US" sz="1400" baseline="30000" dirty="0" smtClean="0"/>
                <a:t>11</a:t>
              </a:r>
              <a:r>
                <a:rPr lang="en-US" sz="1400" dirty="0" smtClean="0"/>
                <a:t> ppb</a:t>
              </a:r>
              <a:endParaRPr lang="en-US" sz="1400" dirty="0"/>
            </a:p>
          </p:txBody>
        </p:sp>
        <p:sp>
          <p:nvSpPr>
            <p:cNvPr id="27" name="Right Brace 26"/>
            <p:cNvSpPr/>
            <p:nvPr/>
          </p:nvSpPr>
          <p:spPr>
            <a:xfrm>
              <a:off x="6899928" y="1298297"/>
              <a:ext cx="173897" cy="48717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/>
            <p:cNvSpPr/>
            <p:nvPr/>
          </p:nvSpPr>
          <p:spPr>
            <a:xfrm>
              <a:off x="6899928" y="1831697"/>
              <a:ext cx="173897" cy="487178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610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news.slac.stanford.edu/sites/default/files/images/image/cern-lhc-aeri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2" b="8902"/>
          <a:stretch/>
        </p:blipFill>
        <p:spPr bwMode="auto">
          <a:xfrm>
            <a:off x="384188" y="1304764"/>
            <a:ext cx="8460940" cy="51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Large Hadron Collider (LHC)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5-Point Star 1"/>
          <p:cNvSpPr/>
          <p:nvPr/>
        </p:nvSpPr>
        <p:spPr>
          <a:xfrm>
            <a:off x="791796" y="4293096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4896036" y="2996952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7848364" y="4077072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6552220" y="3284984"/>
            <a:ext cx="391616" cy="396044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83413" y="714182"/>
            <a:ext cx="7565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Largest and most powerful 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particle accelerator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ever built (27 km circumference)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865" y="1451682"/>
            <a:ext cx="7848873" cy="107721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It is designed to: </a:t>
            </a:r>
          </a:p>
          <a:p>
            <a:pPr marL="2857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store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450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</a:rPr>
              <a:t>GeV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 protons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(in two counter rotating beams) </a:t>
            </a:r>
          </a:p>
          <a:p>
            <a:pPr marL="2857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accelerate  them up to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7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TeV</a:t>
            </a:r>
            <a:endParaRPr lang="en-US" sz="1600" b="1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  <a:p>
            <a:pPr marL="2857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collide the two beams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 in four points of the ring (for high energy physics experiments</a:t>
            </a:r>
            <a:r>
              <a:rPr lang="en-US" sz="1600" b="1" dirty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)</a:t>
            </a:r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760132" y="5684262"/>
            <a:ext cx="684076" cy="18259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621608">
            <a:off x="5704723" y="5777467"/>
            <a:ext cx="95410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alibri" pitchFamily="34" charset="0"/>
              </a:rPr>
              <a:t>Beam 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20750845">
            <a:off x="5542040" y="5203893"/>
            <a:ext cx="95410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 Beam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760132" y="5485012"/>
            <a:ext cx="684076" cy="182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95129" y="2675818"/>
            <a:ext cx="5904657" cy="39420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0" lvl="1"/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04"/>
          <a:stretch/>
        </p:blipFill>
        <p:spPr>
          <a:xfrm>
            <a:off x="1787679" y="3730255"/>
            <a:ext cx="5447549" cy="259590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071294" y="3805880"/>
            <a:ext cx="0" cy="201622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292768" y="3207035"/>
            <a:ext cx="970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00B050"/>
                </a:solidFill>
                <a:latin typeface="Calibri" pitchFamily="34" charset="0"/>
              </a:rPr>
              <a:t>Injection</a:t>
            </a:r>
          </a:p>
          <a:p>
            <a:pPr algn="ctr"/>
            <a:r>
              <a:rPr lang="en-US" sz="1400" dirty="0" smtClean="0">
                <a:solidFill>
                  <a:srgbClr val="00B050"/>
                </a:solidFill>
                <a:latin typeface="Calibri" pitchFamily="34" charset="0"/>
              </a:rPr>
              <a:t>(~ 30 min.)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77346" y="6074132"/>
            <a:ext cx="1096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00B050"/>
                </a:solidFill>
                <a:latin typeface="Calibri" pitchFamily="34" charset="0"/>
              </a:rPr>
              <a:t>Acceleration</a:t>
            </a:r>
          </a:p>
          <a:p>
            <a:pPr algn="ctr"/>
            <a:r>
              <a:rPr lang="en-US" sz="1400" dirty="0" smtClean="0">
                <a:solidFill>
                  <a:srgbClr val="00B050"/>
                </a:solidFill>
                <a:latin typeface="Calibri" pitchFamily="34" charset="0"/>
              </a:rPr>
              <a:t>(~20 min.)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24017" y="3103220"/>
            <a:ext cx="10273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00B050"/>
                </a:solidFill>
                <a:latin typeface="Calibri" pitchFamily="34" charset="0"/>
              </a:rPr>
              <a:t>Prepare </a:t>
            </a:r>
          </a:p>
          <a:p>
            <a:pPr algn="ctr"/>
            <a:r>
              <a:rPr lang="en-US" sz="1400" dirty="0" smtClean="0">
                <a:solidFill>
                  <a:srgbClr val="00B050"/>
                </a:solidFill>
                <a:latin typeface="Calibri" pitchFamily="34" charset="0"/>
              </a:rPr>
              <a:t>for collision</a:t>
            </a:r>
          </a:p>
          <a:p>
            <a:pPr algn="ctr"/>
            <a:r>
              <a:rPr lang="en-US" sz="1400" dirty="0" smtClean="0">
                <a:solidFill>
                  <a:srgbClr val="00B050"/>
                </a:solidFill>
                <a:latin typeface="Calibri" pitchFamily="34" charset="0"/>
              </a:rPr>
              <a:t>(~30 min.)</a:t>
            </a:r>
            <a:endParaRPr lang="en-US" sz="1400" dirty="0">
              <a:solidFill>
                <a:srgbClr val="00B05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359326" y="3805880"/>
            <a:ext cx="0" cy="201622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63382" y="3805880"/>
            <a:ext cx="0" cy="2016224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300117" y="3197453"/>
            <a:ext cx="2795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00B050"/>
                </a:solidFill>
                <a:latin typeface="Calibri" pitchFamily="34" charset="0"/>
              </a:rPr>
              <a:t>Collisions</a:t>
            </a:r>
          </a:p>
          <a:p>
            <a:pPr algn="ctr"/>
            <a:r>
              <a:rPr lang="en-US" sz="1400" dirty="0" smtClean="0">
                <a:solidFill>
                  <a:srgbClr val="00B050"/>
                </a:solidFill>
                <a:latin typeface="Calibri" pitchFamily="34" charset="0"/>
              </a:rPr>
              <a:t>(several hours)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05816" y="2724242"/>
            <a:ext cx="5893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A typical LHC fill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2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2" grpId="0"/>
      <p:bldP spid="19" grpId="0"/>
      <p:bldP spid="20" grpId="0" animBg="1"/>
      <p:bldP spid="24" grpId="0"/>
      <p:bldP spid="25" grpId="0"/>
      <p:bldP spid="26" grpId="0"/>
      <p:bldP spid="29" grpId="0"/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Scrubbing: we need to do better!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6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9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ttangolo 11"/>
          <p:cNvSpPr/>
          <p:nvPr/>
        </p:nvSpPr>
        <p:spPr>
          <a:xfrm>
            <a:off x="1280160" y="685800"/>
            <a:ext cx="7635240" cy="2643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Experience in Run 1 showed that the electron cloud can </a:t>
            </a:r>
            <a:r>
              <a:rPr lang="en-US" sz="1600" b="1" dirty="0" smtClean="0">
                <a:solidFill>
                  <a:srgbClr val="FF0000"/>
                </a:solidFill>
              </a:rPr>
              <a:t>limit the achievable performance with 25 ns</a:t>
            </a:r>
            <a:r>
              <a:rPr lang="en-US" sz="1600" dirty="0" smtClean="0">
                <a:solidFill>
                  <a:schemeClr val="tx2"/>
                </a:solidFill>
              </a:rPr>
              <a:t> beams mainly through: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beam degradation </a:t>
            </a:r>
            <a:r>
              <a:rPr lang="en-US" sz="1600" dirty="0" smtClean="0">
                <a:solidFill>
                  <a:schemeClr val="tx2"/>
                </a:solidFill>
              </a:rPr>
              <a:t>(blow-up, losses) at low energy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high heat load on arc beam screens</a:t>
            </a:r>
            <a:r>
              <a:rPr lang="en-US" sz="1600" dirty="0" smtClean="0">
                <a:solidFill>
                  <a:schemeClr val="tx2"/>
                </a:solidFill>
              </a:rPr>
              <a:t> at high energy</a:t>
            </a:r>
            <a:endParaRPr lang="en-US" sz="1600" dirty="0">
              <a:solidFill>
                <a:schemeClr val="tx2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To operate with 25 ns beams (~2800b.) it is </a:t>
            </a:r>
            <a:r>
              <a:rPr lang="en-US" sz="1600" b="1" dirty="0" smtClean="0">
                <a:solidFill>
                  <a:srgbClr val="FF0000"/>
                </a:solidFill>
              </a:rPr>
              <a:t>mandatory to achieve lower values in SEY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Dedicated scrubbing beams </a:t>
            </a:r>
            <a:r>
              <a:rPr lang="en-US" sz="1600" dirty="0" smtClean="0">
                <a:solidFill>
                  <a:schemeClr val="tx2"/>
                </a:solidFill>
              </a:rPr>
              <a:t>with</a:t>
            </a:r>
            <a:r>
              <a:rPr lang="en-US" sz="1600" b="1" dirty="0" smtClean="0">
                <a:solidFill>
                  <a:srgbClr val="FF0000"/>
                </a:solidFill>
              </a:rPr>
              <a:t> hybrid bunch spacing </a:t>
            </a:r>
            <a:r>
              <a:rPr lang="en-US" sz="1600" dirty="0" smtClean="0">
                <a:solidFill>
                  <a:schemeClr val="tx2"/>
                </a:solidFill>
              </a:rPr>
              <a:t>are presently </a:t>
            </a:r>
            <a:r>
              <a:rPr lang="en-US" sz="1600" dirty="0">
                <a:solidFill>
                  <a:schemeClr val="tx2"/>
                </a:solidFill>
              </a:rPr>
              <a:t>under study </a:t>
            </a: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045023"/>
            <a:ext cx="4290376" cy="31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5023"/>
            <a:ext cx="4290376" cy="31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6169223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2"/>
                </a:solidFill>
              </a:rPr>
              <a:t>PyECLOUD</a:t>
            </a:r>
            <a:r>
              <a:rPr lang="en-US" sz="1400" dirty="0" smtClean="0">
                <a:solidFill>
                  <a:schemeClr val="tx2"/>
                </a:solidFill>
              </a:rPr>
              <a:t> simulations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2263" y="3312299"/>
            <a:ext cx="14362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</a:rPr>
              <a:t>LHC dipole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73578" y="4966402"/>
            <a:ext cx="16659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Electron density [a. u.]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9456" y="4265236"/>
            <a:ext cx="21307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Scrubbing beam (5+20) ns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Standard beam 25 ns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9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4" grpId="0" animBg="1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32816" y="3413449"/>
            <a:ext cx="207264" cy="154228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23528" y="3108566"/>
            <a:ext cx="8885503" cy="3560794"/>
            <a:chOff x="323528" y="2969415"/>
            <a:chExt cx="8885503" cy="3560794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9" t="37478"/>
            <a:stretch/>
          </p:blipFill>
          <p:spPr bwMode="auto">
            <a:xfrm>
              <a:off x="643321" y="3536655"/>
              <a:ext cx="8565710" cy="2993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7" name="Connettore 2 89"/>
            <p:cNvCxnSpPr/>
            <p:nvPr/>
          </p:nvCxnSpPr>
          <p:spPr>
            <a:xfrm flipV="1">
              <a:off x="681029" y="2969415"/>
              <a:ext cx="0" cy="15959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2 89"/>
            <p:cNvCxnSpPr/>
            <p:nvPr/>
          </p:nvCxnSpPr>
          <p:spPr>
            <a:xfrm>
              <a:off x="681029" y="4565383"/>
              <a:ext cx="80615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427668" y="3274527"/>
              <a:ext cx="207264" cy="15422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0" t="32093" r="87437" b="36421"/>
            <a:stretch/>
          </p:blipFill>
          <p:spPr bwMode="auto">
            <a:xfrm>
              <a:off x="323528" y="2969415"/>
              <a:ext cx="201168" cy="1507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7" t="74624" r="87250" b="16973"/>
            <a:stretch/>
          </p:blipFill>
          <p:spPr bwMode="auto">
            <a:xfrm>
              <a:off x="344356" y="5238963"/>
              <a:ext cx="201168" cy="402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2" name="Connettore 2 89"/>
            <p:cNvCxnSpPr/>
            <p:nvPr/>
          </p:nvCxnSpPr>
          <p:spPr>
            <a:xfrm flipV="1">
              <a:off x="681029" y="4822911"/>
              <a:ext cx="0" cy="1175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2 89"/>
            <p:cNvCxnSpPr/>
            <p:nvPr/>
          </p:nvCxnSpPr>
          <p:spPr>
            <a:xfrm>
              <a:off x="681029" y="5997943"/>
              <a:ext cx="80615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1005337" y="5305686"/>
              <a:ext cx="6369800" cy="335614"/>
              <a:chOff x="1010485" y="5139885"/>
              <a:chExt cx="6369800" cy="506769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010485" y="5139885"/>
                <a:ext cx="942680" cy="506769"/>
              </a:xfrm>
              <a:prstGeom prst="ellipse">
                <a:avLst/>
              </a:prstGeom>
              <a:solidFill>
                <a:schemeClr val="accent3">
                  <a:alpha val="74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730541" y="5139885"/>
                <a:ext cx="942680" cy="506769"/>
              </a:xfrm>
              <a:prstGeom prst="ellipse">
                <a:avLst/>
              </a:prstGeom>
              <a:solidFill>
                <a:schemeClr val="accent3">
                  <a:alpha val="74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437605" y="5139885"/>
                <a:ext cx="942680" cy="506769"/>
              </a:xfrm>
              <a:prstGeom prst="ellipse">
                <a:avLst/>
              </a:prstGeom>
              <a:solidFill>
                <a:schemeClr val="accent3">
                  <a:alpha val="74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Rettangolo 11"/>
          <p:cNvSpPr/>
          <p:nvPr/>
        </p:nvSpPr>
        <p:spPr>
          <a:xfrm>
            <a:off x="1280160" y="685800"/>
            <a:ext cx="7635240" cy="229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Experience in Run 1 showed that the electron cloud can </a:t>
            </a:r>
            <a:r>
              <a:rPr lang="en-US" sz="1600" b="1" dirty="0" smtClean="0">
                <a:solidFill>
                  <a:srgbClr val="FF0000"/>
                </a:solidFill>
              </a:rPr>
              <a:t>limit the achievable performance with 25 ns</a:t>
            </a:r>
            <a:r>
              <a:rPr lang="en-US" sz="1600" dirty="0" smtClean="0">
                <a:solidFill>
                  <a:schemeClr val="tx2"/>
                </a:solidFill>
              </a:rPr>
              <a:t> beams mainly through: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beam degradation </a:t>
            </a:r>
            <a:r>
              <a:rPr lang="en-US" sz="1600" dirty="0" smtClean="0">
                <a:solidFill>
                  <a:schemeClr val="tx2"/>
                </a:solidFill>
              </a:rPr>
              <a:t>(blow-up, losses) at low energy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high heat load on arc beam screens</a:t>
            </a:r>
            <a:r>
              <a:rPr lang="en-US" sz="1600" dirty="0" smtClean="0">
                <a:solidFill>
                  <a:schemeClr val="tx2"/>
                </a:solidFill>
              </a:rPr>
              <a:t> at high energy</a:t>
            </a:r>
            <a:endParaRPr lang="en-US" sz="1600" dirty="0">
              <a:solidFill>
                <a:schemeClr val="tx2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To operate with 25 ns beams (~2800b.) it is </a:t>
            </a:r>
            <a:r>
              <a:rPr lang="en-US" sz="1600" b="1" dirty="0" smtClean="0">
                <a:solidFill>
                  <a:srgbClr val="FF0000"/>
                </a:solidFill>
              </a:rPr>
              <a:t>mandatory to achieve lower values in SEY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Dedicated scrubbing beams </a:t>
            </a:r>
            <a:r>
              <a:rPr lang="en-US" sz="1600" dirty="0" smtClean="0">
                <a:solidFill>
                  <a:schemeClr val="tx2"/>
                </a:solidFill>
              </a:rPr>
              <a:t>with</a:t>
            </a:r>
            <a:r>
              <a:rPr lang="en-US" sz="1600" b="1" dirty="0" smtClean="0">
                <a:solidFill>
                  <a:srgbClr val="FF0000"/>
                </a:solidFill>
              </a:rPr>
              <a:t> hybrid bunch spacing </a:t>
            </a:r>
            <a:r>
              <a:rPr lang="en-US" sz="1600" dirty="0" smtClean="0">
                <a:solidFill>
                  <a:schemeClr val="tx2"/>
                </a:solidFill>
              </a:rPr>
              <a:t>are presently under study </a:t>
            </a:r>
            <a:r>
              <a:rPr lang="en-US" sz="1600" dirty="0">
                <a:solidFill>
                  <a:schemeClr val="tx2"/>
                </a:solidFill>
                <a:sym typeface="Wingdings" panose="05000000000000000000" pitchFamily="2" charset="2"/>
              </a:rPr>
              <a:t> production scheme with </a:t>
            </a: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non adiabatic </a:t>
            </a:r>
            <a:r>
              <a:rPr lang="en-US" sz="16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splitting @ SPS injection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Scrubbing: we need to do better!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9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2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Connettore 2 89"/>
          <p:cNvCxnSpPr/>
          <p:nvPr/>
        </p:nvCxnSpPr>
        <p:spPr>
          <a:xfrm>
            <a:off x="686177" y="4704305"/>
            <a:ext cx="8061583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89"/>
          <p:cNvCxnSpPr/>
          <p:nvPr/>
        </p:nvCxnSpPr>
        <p:spPr>
          <a:xfrm>
            <a:off x="686177" y="6130769"/>
            <a:ext cx="8061583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9"/>
          <p:cNvCxnSpPr/>
          <p:nvPr/>
        </p:nvCxnSpPr>
        <p:spPr>
          <a:xfrm flipV="1">
            <a:off x="1486948" y="3308161"/>
            <a:ext cx="2723102" cy="1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Rettangolo 13"/>
          <p:cNvSpPr/>
          <p:nvPr/>
        </p:nvSpPr>
        <p:spPr>
          <a:xfrm>
            <a:off x="2428485" y="3279216"/>
            <a:ext cx="840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25 ns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9" name="Straight Arrow Connector 19"/>
          <p:cNvCxnSpPr/>
          <p:nvPr/>
        </p:nvCxnSpPr>
        <p:spPr>
          <a:xfrm flipV="1">
            <a:off x="4222528" y="3308161"/>
            <a:ext cx="2723102" cy="1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ettangolo 13"/>
          <p:cNvSpPr/>
          <p:nvPr/>
        </p:nvSpPr>
        <p:spPr>
          <a:xfrm>
            <a:off x="5164065" y="3279216"/>
            <a:ext cx="840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25 ns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11"/>
          <p:cNvSpPr/>
          <p:nvPr/>
        </p:nvSpPr>
        <p:spPr>
          <a:xfrm>
            <a:off x="1280160" y="685800"/>
            <a:ext cx="7635240" cy="2643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Experience in Run 1 showed that the electron cloud can </a:t>
            </a:r>
            <a:r>
              <a:rPr lang="en-US" sz="1600" b="1" dirty="0" smtClean="0">
                <a:solidFill>
                  <a:srgbClr val="FF0000"/>
                </a:solidFill>
              </a:rPr>
              <a:t>limit the achievable performance with 25 ns</a:t>
            </a:r>
            <a:r>
              <a:rPr lang="en-US" sz="1600" dirty="0" smtClean="0">
                <a:solidFill>
                  <a:schemeClr val="tx2"/>
                </a:solidFill>
              </a:rPr>
              <a:t> beams mainly through: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beam degradation </a:t>
            </a:r>
            <a:r>
              <a:rPr lang="en-US" sz="1600" dirty="0" smtClean="0">
                <a:solidFill>
                  <a:schemeClr val="tx2"/>
                </a:solidFill>
              </a:rPr>
              <a:t>(blow-up, losses) at low energy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high heat load on arc beam screens</a:t>
            </a:r>
            <a:r>
              <a:rPr lang="en-US" sz="1600" dirty="0" smtClean="0">
                <a:solidFill>
                  <a:schemeClr val="tx2"/>
                </a:solidFill>
              </a:rPr>
              <a:t> at high energy</a:t>
            </a:r>
            <a:endParaRPr lang="en-US" sz="1600" dirty="0">
              <a:solidFill>
                <a:schemeClr val="tx2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To operate with 25 ns beams (~2800b.) it is </a:t>
            </a:r>
            <a:r>
              <a:rPr lang="en-US" sz="1600" b="1" dirty="0" smtClean="0">
                <a:solidFill>
                  <a:srgbClr val="FF0000"/>
                </a:solidFill>
              </a:rPr>
              <a:t>mandatory to achieve lower values in SEY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Dedicated scrubbing beams </a:t>
            </a:r>
            <a:r>
              <a:rPr lang="en-US" sz="1600" dirty="0" smtClean="0">
                <a:solidFill>
                  <a:schemeClr val="tx2"/>
                </a:solidFill>
              </a:rPr>
              <a:t>with</a:t>
            </a:r>
            <a:r>
              <a:rPr lang="en-US" sz="1600" b="1" dirty="0" smtClean="0">
                <a:solidFill>
                  <a:srgbClr val="FF0000"/>
                </a:solidFill>
              </a:rPr>
              <a:t> hybrid bunch spacing </a:t>
            </a:r>
            <a:r>
              <a:rPr lang="en-US" sz="1600" dirty="0" smtClean="0">
                <a:solidFill>
                  <a:schemeClr val="tx2"/>
                </a:solidFill>
              </a:rPr>
              <a:t>are presently under study </a:t>
            </a:r>
            <a:r>
              <a:rPr lang="en-US" sz="1600" dirty="0">
                <a:solidFill>
                  <a:schemeClr val="tx2"/>
                </a:solidFill>
                <a:sym typeface="Wingdings" panose="05000000000000000000" pitchFamily="2" charset="2"/>
              </a:rPr>
              <a:t> production scheme with </a:t>
            </a: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non adiabatic splitting</a:t>
            </a:r>
            <a:endParaRPr lang="en-US" sz="1600" b="1" dirty="0">
              <a:solidFill>
                <a:srgbClr val="FF0000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Scrubbing: we need to do better!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9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2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2" t="30573" b="-1"/>
          <a:stretch/>
        </p:blipFill>
        <p:spPr bwMode="auto">
          <a:xfrm>
            <a:off x="640080" y="3345162"/>
            <a:ext cx="8570282" cy="3324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Connettore 2 89"/>
          <p:cNvCxnSpPr/>
          <p:nvPr/>
        </p:nvCxnSpPr>
        <p:spPr>
          <a:xfrm flipV="1">
            <a:off x="686177" y="3113202"/>
            <a:ext cx="0" cy="159596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89"/>
          <p:cNvCxnSpPr/>
          <p:nvPr/>
        </p:nvCxnSpPr>
        <p:spPr>
          <a:xfrm>
            <a:off x="686177" y="4709170"/>
            <a:ext cx="8061583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32816" y="3418314"/>
            <a:ext cx="207264" cy="154228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32093" r="87437" b="36421"/>
          <a:stretch/>
        </p:blipFill>
        <p:spPr bwMode="auto">
          <a:xfrm>
            <a:off x="328676" y="3113202"/>
            <a:ext cx="201168" cy="1507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7" t="74624" r="87250" b="16973"/>
          <a:stretch/>
        </p:blipFill>
        <p:spPr bwMode="auto">
          <a:xfrm>
            <a:off x="349504" y="5382750"/>
            <a:ext cx="201168" cy="402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Connettore 2 89"/>
          <p:cNvCxnSpPr/>
          <p:nvPr/>
        </p:nvCxnSpPr>
        <p:spPr>
          <a:xfrm flipV="1">
            <a:off x="686177" y="4960602"/>
            <a:ext cx="0" cy="1175032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89"/>
          <p:cNvCxnSpPr/>
          <p:nvPr/>
        </p:nvCxnSpPr>
        <p:spPr>
          <a:xfrm>
            <a:off x="686177" y="6135634"/>
            <a:ext cx="8061583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019912" y="5363895"/>
            <a:ext cx="403536" cy="506769"/>
          </a:xfrm>
          <a:prstGeom prst="ellipse">
            <a:avLst/>
          </a:prstGeom>
          <a:solidFill>
            <a:schemeClr val="accent3">
              <a:alpha val="7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568246" y="5374890"/>
            <a:ext cx="403536" cy="506769"/>
          </a:xfrm>
          <a:prstGeom prst="ellipse">
            <a:avLst/>
          </a:prstGeom>
          <a:solidFill>
            <a:schemeClr val="accent3">
              <a:alpha val="7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732000" y="5363158"/>
            <a:ext cx="403536" cy="506769"/>
          </a:xfrm>
          <a:prstGeom prst="ellipse">
            <a:avLst/>
          </a:prstGeom>
          <a:solidFill>
            <a:schemeClr val="accent3">
              <a:alpha val="7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280334" y="5374153"/>
            <a:ext cx="403536" cy="506769"/>
          </a:xfrm>
          <a:prstGeom prst="ellipse">
            <a:avLst/>
          </a:prstGeom>
          <a:solidFill>
            <a:schemeClr val="accent3">
              <a:alpha val="7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448544" y="5364726"/>
            <a:ext cx="403536" cy="506769"/>
          </a:xfrm>
          <a:prstGeom prst="ellipse">
            <a:avLst/>
          </a:prstGeom>
          <a:solidFill>
            <a:schemeClr val="accent3">
              <a:alpha val="7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96878" y="5375721"/>
            <a:ext cx="403536" cy="506769"/>
          </a:xfrm>
          <a:prstGeom prst="ellipse">
            <a:avLst/>
          </a:prstGeom>
          <a:solidFill>
            <a:schemeClr val="accent3">
              <a:alpha val="7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19"/>
          <p:cNvCxnSpPr/>
          <p:nvPr/>
        </p:nvCxnSpPr>
        <p:spPr>
          <a:xfrm flipV="1">
            <a:off x="1486948" y="3313026"/>
            <a:ext cx="2723102" cy="1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Rettangolo 13"/>
          <p:cNvSpPr/>
          <p:nvPr/>
        </p:nvSpPr>
        <p:spPr>
          <a:xfrm>
            <a:off x="2428485" y="3284081"/>
            <a:ext cx="840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25 ns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9" name="Straight Arrow Connector 19"/>
          <p:cNvCxnSpPr/>
          <p:nvPr/>
        </p:nvCxnSpPr>
        <p:spPr>
          <a:xfrm flipV="1">
            <a:off x="4222528" y="3313026"/>
            <a:ext cx="2723102" cy="1"/>
          </a:xfrm>
          <a:prstGeom prst="straightConnector1">
            <a:avLst/>
          </a:prstGeom>
          <a:ln w="28575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ettangolo 13"/>
          <p:cNvSpPr/>
          <p:nvPr/>
        </p:nvSpPr>
        <p:spPr>
          <a:xfrm>
            <a:off x="5164065" y="3284081"/>
            <a:ext cx="840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25 ns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8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11"/>
          <p:cNvSpPr/>
          <p:nvPr/>
        </p:nvSpPr>
        <p:spPr>
          <a:xfrm>
            <a:off x="1280160" y="685800"/>
            <a:ext cx="7635240" cy="2643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Experience in Run 1 showed that the electron cloud can </a:t>
            </a:r>
            <a:r>
              <a:rPr lang="en-US" sz="1600" b="1" dirty="0" smtClean="0">
                <a:solidFill>
                  <a:srgbClr val="FF0000"/>
                </a:solidFill>
              </a:rPr>
              <a:t>limit the achievable performance with 25 ns</a:t>
            </a:r>
            <a:r>
              <a:rPr lang="en-US" sz="1600" dirty="0" smtClean="0">
                <a:solidFill>
                  <a:schemeClr val="tx2"/>
                </a:solidFill>
              </a:rPr>
              <a:t> beams mainly through: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beam degradation </a:t>
            </a:r>
            <a:r>
              <a:rPr lang="en-US" sz="1600" dirty="0" smtClean="0">
                <a:solidFill>
                  <a:schemeClr val="tx2"/>
                </a:solidFill>
              </a:rPr>
              <a:t>(blow-up, losses) at low energy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high heat load on arc beam screens</a:t>
            </a:r>
            <a:r>
              <a:rPr lang="en-US" sz="1600" dirty="0" smtClean="0">
                <a:solidFill>
                  <a:schemeClr val="tx2"/>
                </a:solidFill>
              </a:rPr>
              <a:t> at high energy</a:t>
            </a:r>
            <a:endParaRPr lang="en-US" sz="1600" dirty="0">
              <a:solidFill>
                <a:schemeClr val="tx2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To operate with 25 ns beams (~2800b.) it is </a:t>
            </a:r>
            <a:r>
              <a:rPr lang="en-US" sz="1600" b="1" dirty="0" smtClean="0">
                <a:solidFill>
                  <a:srgbClr val="FF0000"/>
                </a:solidFill>
              </a:rPr>
              <a:t>mandatory to achieve lower values in SEY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Dedicated scrubbing beams </a:t>
            </a:r>
            <a:r>
              <a:rPr lang="en-US" sz="1600" dirty="0" smtClean="0">
                <a:solidFill>
                  <a:schemeClr val="tx2"/>
                </a:solidFill>
              </a:rPr>
              <a:t>with</a:t>
            </a:r>
            <a:r>
              <a:rPr lang="en-US" sz="1600" b="1" dirty="0" smtClean="0">
                <a:solidFill>
                  <a:srgbClr val="FF0000"/>
                </a:solidFill>
              </a:rPr>
              <a:t> hybrid bunch spacing </a:t>
            </a:r>
            <a:r>
              <a:rPr lang="en-US" sz="1600" dirty="0" smtClean="0">
                <a:solidFill>
                  <a:schemeClr val="tx2"/>
                </a:solidFill>
              </a:rPr>
              <a:t>are presently under study </a:t>
            </a:r>
            <a:r>
              <a:rPr lang="en-US" sz="1600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 smtClean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en-US" sz="1600" b="1" dirty="0" smtClean="0">
                <a:solidFill>
                  <a:srgbClr val="00B050"/>
                </a:solidFill>
              </a:rPr>
              <a:t>proved experimentally at SPS</a:t>
            </a:r>
            <a:endParaRPr lang="en-US" sz="1600" b="1" dirty="0">
              <a:solidFill>
                <a:srgbClr val="00B050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Scrubbing: we need to do better!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9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2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16963" y="3298110"/>
            <a:ext cx="3292094" cy="2773231"/>
            <a:chOff x="416963" y="2433828"/>
            <a:chExt cx="3292094" cy="2773231"/>
          </a:xfrm>
        </p:grpSpPr>
        <p:grpSp>
          <p:nvGrpSpPr>
            <p:cNvPr id="16" name="Group 15"/>
            <p:cNvGrpSpPr/>
            <p:nvPr/>
          </p:nvGrpSpPr>
          <p:grpSpPr>
            <a:xfrm>
              <a:off x="1355421" y="4581985"/>
              <a:ext cx="842110" cy="63944"/>
              <a:chOff x="687904" y="4485167"/>
              <a:chExt cx="742962" cy="63944"/>
            </a:xfrm>
          </p:grpSpPr>
          <p:cxnSp>
            <p:nvCxnSpPr>
              <p:cNvPr id="45" name="Connettore 1 129"/>
              <p:cNvCxnSpPr/>
              <p:nvPr/>
            </p:nvCxnSpPr>
            <p:spPr>
              <a:xfrm>
                <a:off x="687904" y="4485167"/>
                <a:ext cx="0" cy="639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1 18"/>
              <p:cNvCxnSpPr/>
              <p:nvPr/>
            </p:nvCxnSpPr>
            <p:spPr>
              <a:xfrm>
                <a:off x="1060506" y="4485167"/>
                <a:ext cx="0" cy="639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1 22"/>
              <p:cNvCxnSpPr/>
              <p:nvPr/>
            </p:nvCxnSpPr>
            <p:spPr>
              <a:xfrm>
                <a:off x="1430866" y="4485167"/>
                <a:ext cx="0" cy="639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001058" y="3339128"/>
              <a:ext cx="777694" cy="866960"/>
              <a:chOff x="375986" y="3169920"/>
              <a:chExt cx="684554" cy="86696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375987" y="4036880"/>
                <a:ext cx="50330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879295" y="3169920"/>
                <a:ext cx="181245" cy="86696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>
              <a:off x="1774076" y="3339128"/>
              <a:ext cx="119467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sellaDiTesto 130"/>
            <p:cNvSpPr txBox="1"/>
            <p:nvPr/>
          </p:nvSpPr>
          <p:spPr>
            <a:xfrm>
              <a:off x="1927340" y="4643995"/>
              <a:ext cx="538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4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CasellaDiTesto 130"/>
            <p:cNvSpPr txBox="1"/>
            <p:nvPr/>
          </p:nvSpPr>
          <p:spPr>
            <a:xfrm>
              <a:off x="1510466" y="4648469"/>
              <a:ext cx="536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3021225" y="3342183"/>
              <a:ext cx="400304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18"/>
            <p:cNvCxnSpPr/>
            <p:nvPr/>
          </p:nvCxnSpPr>
          <p:spPr>
            <a:xfrm>
              <a:off x="2623567" y="4585795"/>
              <a:ext cx="0" cy="639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/>
          </p:nvCxnSpPr>
          <p:spPr>
            <a:xfrm>
              <a:off x="3043351" y="4585795"/>
              <a:ext cx="0" cy="639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sellaDiTesto 130"/>
            <p:cNvSpPr txBox="1"/>
            <p:nvPr/>
          </p:nvSpPr>
          <p:spPr>
            <a:xfrm>
              <a:off x="2773160" y="4647805"/>
              <a:ext cx="538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6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CasellaDiTesto 130"/>
            <p:cNvSpPr txBox="1"/>
            <p:nvPr/>
          </p:nvSpPr>
          <p:spPr>
            <a:xfrm>
              <a:off x="2356286" y="4652279"/>
              <a:ext cx="536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6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6" name="Connettore 2 89"/>
            <p:cNvCxnSpPr/>
            <p:nvPr/>
          </p:nvCxnSpPr>
          <p:spPr>
            <a:xfrm flipV="1">
              <a:off x="937637" y="2499360"/>
              <a:ext cx="6255" cy="21534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2 89"/>
            <p:cNvCxnSpPr/>
            <p:nvPr/>
          </p:nvCxnSpPr>
          <p:spPr>
            <a:xfrm>
              <a:off x="941752" y="4652800"/>
              <a:ext cx="27673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sellaDiTesto 130"/>
            <p:cNvSpPr txBox="1"/>
            <p:nvPr/>
          </p:nvSpPr>
          <p:spPr>
            <a:xfrm>
              <a:off x="1089065" y="4644361"/>
              <a:ext cx="536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Connettore 1 23"/>
            <p:cNvCxnSpPr/>
            <p:nvPr/>
          </p:nvCxnSpPr>
          <p:spPr>
            <a:xfrm flipH="1">
              <a:off x="939546" y="3305588"/>
              <a:ext cx="843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3"/>
            <p:cNvCxnSpPr/>
            <p:nvPr/>
          </p:nvCxnSpPr>
          <p:spPr>
            <a:xfrm flipH="1">
              <a:off x="939546" y="4203730"/>
              <a:ext cx="843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23"/>
            <p:cNvCxnSpPr/>
            <p:nvPr/>
          </p:nvCxnSpPr>
          <p:spPr>
            <a:xfrm flipH="1">
              <a:off x="939546" y="3754659"/>
              <a:ext cx="843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130"/>
            <p:cNvSpPr txBox="1"/>
            <p:nvPr/>
          </p:nvSpPr>
          <p:spPr>
            <a:xfrm>
              <a:off x="665652" y="4072116"/>
              <a:ext cx="294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CasellaDiTesto 130"/>
            <p:cNvSpPr txBox="1"/>
            <p:nvPr/>
          </p:nvSpPr>
          <p:spPr>
            <a:xfrm>
              <a:off x="665652" y="3609836"/>
              <a:ext cx="294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34" name="CasellaDiTesto 130"/>
            <p:cNvSpPr txBox="1"/>
            <p:nvPr/>
          </p:nvSpPr>
          <p:spPr>
            <a:xfrm>
              <a:off x="665652" y="3167876"/>
              <a:ext cx="294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35" name="CasellaDiTesto 63"/>
            <p:cNvSpPr txBox="1"/>
            <p:nvPr/>
          </p:nvSpPr>
          <p:spPr>
            <a:xfrm>
              <a:off x="948044" y="4899282"/>
              <a:ext cx="2761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Time [</a:t>
              </a:r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ms</a:t>
              </a: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]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CasellaDiTesto 63"/>
            <p:cNvSpPr txBox="1"/>
            <p:nvPr/>
          </p:nvSpPr>
          <p:spPr>
            <a:xfrm rot="16200000">
              <a:off x="-563769" y="3414560"/>
              <a:ext cx="2269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200 MHz RF Voltage [MV]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7" name="Connettore 1 23"/>
            <p:cNvCxnSpPr/>
            <p:nvPr/>
          </p:nvCxnSpPr>
          <p:spPr>
            <a:xfrm flipH="1">
              <a:off x="938403" y="2856008"/>
              <a:ext cx="843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sellaDiTesto 130"/>
            <p:cNvSpPr txBox="1"/>
            <p:nvPr/>
          </p:nvSpPr>
          <p:spPr>
            <a:xfrm>
              <a:off x="665652" y="2716391"/>
              <a:ext cx="294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4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CasellaDiTesto 130"/>
            <p:cNvSpPr txBox="1"/>
            <p:nvPr/>
          </p:nvSpPr>
          <p:spPr>
            <a:xfrm>
              <a:off x="672505" y="4644361"/>
              <a:ext cx="536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-1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CasellaDiTesto 130"/>
            <p:cNvSpPr txBox="1"/>
            <p:nvPr/>
          </p:nvSpPr>
          <p:spPr>
            <a:xfrm>
              <a:off x="665652" y="4514076"/>
              <a:ext cx="294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itchFamily="34" charset="0"/>
                  <a:cs typeface="Arial" pitchFamily="34" charset="0"/>
                </a:rPr>
                <a:t>0</a:t>
              </a:r>
            </a:p>
          </p:txBody>
        </p:sp>
        <p:cxnSp>
          <p:nvCxnSpPr>
            <p:cNvPr id="41" name="Straight Arrow Connector 19"/>
            <p:cNvCxnSpPr/>
            <p:nvPr/>
          </p:nvCxnSpPr>
          <p:spPr>
            <a:xfrm>
              <a:off x="1357350" y="3627515"/>
              <a:ext cx="0" cy="5323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966484" y="3250563"/>
              <a:ext cx="7745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600" b="1" baseline="30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st</a:t>
              </a:r>
              <a:r>
                <a:rPr lang="en-US" sz="16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 inj.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140" y="3010883"/>
            <a:ext cx="5301860" cy="316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0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54" y="3224927"/>
            <a:ext cx="3615690" cy="3554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26" y="3294841"/>
            <a:ext cx="3493770" cy="3509010"/>
          </a:xfrm>
          <a:prstGeom prst="rect">
            <a:avLst/>
          </a:prstGeom>
        </p:spPr>
      </p:pic>
      <p:sp>
        <p:nvSpPr>
          <p:cNvPr id="7" name="Rettangolo 11"/>
          <p:cNvSpPr/>
          <p:nvPr/>
        </p:nvSpPr>
        <p:spPr>
          <a:xfrm>
            <a:off x="1280160" y="685800"/>
            <a:ext cx="7635240" cy="2643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Experience in Run 1 showed that the electron cloud can </a:t>
            </a:r>
            <a:r>
              <a:rPr lang="en-US" sz="1600" b="1" dirty="0" smtClean="0">
                <a:solidFill>
                  <a:srgbClr val="FF0000"/>
                </a:solidFill>
              </a:rPr>
              <a:t>limit the achievable performance with 25 ns</a:t>
            </a:r>
            <a:r>
              <a:rPr lang="en-US" sz="1600" dirty="0" smtClean="0">
                <a:solidFill>
                  <a:schemeClr val="tx2"/>
                </a:solidFill>
              </a:rPr>
              <a:t> beams mainly through: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beam degradation </a:t>
            </a:r>
            <a:r>
              <a:rPr lang="en-US" sz="1600" dirty="0" smtClean="0">
                <a:solidFill>
                  <a:schemeClr val="tx2"/>
                </a:solidFill>
              </a:rPr>
              <a:t>(blow-up, losses) at low energy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high heat load on arc beam screens</a:t>
            </a:r>
            <a:r>
              <a:rPr lang="en-US" sz="1600" dirty="0" smtClean="0">
                <a:solidFill>
                  <a:schemeClr val="tx2"/>
                </a:solidFill>
              </a:rPr>
              <a:t> at high energy</a:t>
            </a:r>
            <a:endParaRPr lang="en-US" sz="1600" dirty="0">
              <a:solidFill>
                <a:schemeClr val="tx2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To operate with 25 ns beams (~2800b.) it is </a:t>
            </a:r>
            <a:r>
              <a:rPr lang="en-US" sz="1600" b="1" dirty="0" smtClean="0">
                <a:solidFill>
                  <a:srgbClr val="FF0000"/>
                </a:solidFill>
              </a:rPr>
              <a:t>mandatory to achieve lower values in SEY</a:t>
            </a:r>
          </a:p>
          <a:p>
            <a:pPr marL="803275" lvl="2" indent="-346075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Dedicated scrubbing beams </a:t>
            </a:r>
            <a:r>
              <a:rPr lang="en-US" sz="1600" dirty="0" smtClean="0">
                <a:solidFill>
                  <a:schemeClr val="tx2"/>
                </a:solidFill>
              </a:rPr>
              <a:t>with</a:t>
            </a:r>
            <a:r>
              <a:rPr lang="en-US" sz="1600" b="1" dirty="0" smtClean="0">
                <a:solidFill>
                  <a:srgbClr val="FF0000"/>
                </a:solidFill>
              </a:rPr>
              <a:t> hybrid bunch spacing </a:t>
            </a:r>
            <a:r>
              <a:rPr lang="en-US" sz="1600" dirty="0" smtClean="0">
                <a:solidFill>
                  <a:schemeClr val="tx2"/>
                </a:solidFill>
              </a:rPr>
              <a:t>are presently under study </a:t>
            </a:r>
            <a:r>
              <a:rPr lang="en-US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rgbClr val="00B050"/>
                </a:solidFill>
              </a:rPr>
              <a:t>proved experimentally at SPS</a:t>
            </a: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Scrubbing: we need to do better!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9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2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1579476" y="3075767"/>
            <a:ext cx="2030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rgbClr val="FF0000"/>
                </a:solidFill>
              </a:rPr>
              <a:t>PyECLOUD</a:t>
            </a:r>
            <a:r>
              <a:rPr lang="en-US" sz="1600" b="1" dirty="0" smtClean="0">
                <a:solidFill>
                  <a:srgbClr val="FF0000"/>
                </a:solidFill>
              </a:rPr>
              <a:t> simulation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6293087" y="3075767"/>
            <a:ext cx="1382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Measurement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870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11"/>
          <p:cNvSpPr/>
          <p:nvPr/>
        </p:nvSpPr>
        <p:spPr>
          <a:xfrm>
            <a:off x="1280160" y="685800"/>
            <a:ext cx="7635240" cy="605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The </a:t>
            </a:r>
            <a:r>
              <a:rPr lang="en-US" sz="1600" b="1" dirty="0" smtClean="0">
                <a:solidFill>
                  <a:srgbClr val="FF0000"/>
                </a:solidFill>
              </a:rPr>
              <a:t>Electron Cloud Buildup in the LHC and its injector complex</a:t>
            </a:r>
            <a:r>
              <a:rPr lang="en-US" sz="1600" dirty="0" smtClean="0">
                <a:solidFill>
                  <a:schemeClr val="tx2"/>
                </a:solidFill>
              </a:rPr>
              <a:t> has been addressed with </a:t>
            </a:r>
            <a:r>
              <a:rPr lang="en-US" sz="1600" b="1" dirty="0" smtClean="0">
                <a:solidFill>
                  <a:srgbClr val="FF0000"/>
                </a:solidFill>
              </a:rPr>
              <a:t>simulation and experimental studies</a:t>
            </a:r>
          </a:p>
          <a:p>
            <a:pPr marL="285750" lvl="1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FF0000"/>
                </a:solidFill>
              </a:rPr>
              <a:t>PyECLOUD</a:t>
            </a:r>
            <a:r>
              <a:rPr lang="en-US" sz="1600" dirty="0" smtClean="0">
                <a:solidFill>
                  <a:schemeClr val="tx2"/>
                </a:solidFill>
              </a:rPr>
              <a:t>, a new code for the simulation of the electron cloud buildup, has been developed</a:t>
            </a:r>
          </a:p>
          <a:p>
            <a:pPr marL="742950" lvl="2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The newly implemented solutions had a evident impact on </a:t>
            </a:r>
            <a:r>
              <a:rPr lang="en-US" sz="1600" b="1" dirty="0" smtClean="0">
                <a:solidFill>
                  <a:srgbClr val="FF0000"/>
                </a:solidFill>
              </a:rPr>
              <a:t>accuracy, speed, and usage flexibility</a:t>
            </a:r>
            <a:r>
              <a:rPr lang="en-US" sz="1600" dirty="0" smtClean="0">
                <a:solidFill>
                  <a:schemeClr val="tx2"/>
                </a:solidFill>
              </a:rPr>
              <a:t> (compared to other tools)</a:t>
            </a:r>
          </a:p>
          <a:p>
            <a:pPr marL="285750" lvl="1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Simulation and experimental studies </a:t>
            </a:r>
            <a:r>
              <a:rPr lang="en-US" sz="1600" dirty="0" smtClean="0">
                <a:solidFill>
                  <a:schemeClr val="tx2"/>
                </a:solidFill>
              </a:rPr>
              <a:t>have addressed the electron cloud </a:t>
            </a:r>
            <a:r>
              <a:rPr lang="en-US" sz="1600" dirty="0">
                <a:solidFill>
                  <a:schemeClr val="tx2"/>
                </a:solidFill>
              </a:rPr>
              <a:t>i</a:t>
            </a:r>
            <a:r>
              <a:rPr lang="en-US" sz="1600" dirty="0" smtClean="0">
                <a:solidFill>
                  <a:schemeClr val="tx2"/>
                </a:solidFill>
              </a:rPr>
              <a:t>ssues at the </a:t>
            </a:r>
            <a:r>
              <a:rPr lang="en-US" sz="1600" b="1" dirty="0" smtClean="0">
                <a:solidFill>
                  <a:srgbClr val="FF0000"/>
                </a:solidFill>
              </a:rPr>
              <a:t>LHC</a:t>
            </a:r>
            <a:r>
              <a:rPr lang="en-US" sz="1600" dirty="0" smtClean="0">
                <a:solidFill>
                  <a:schemeClr val="tx2"/>
                </a:solidFill>
              </a:rPr>
              <a:t> (with particular emphasis on 25 ns bunch spacing)</a:t>
            </a:r>
          </a:p>
          <a:p>
            <a:pPr marL="742950" lvl="2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rgbClr val="FF0000"/>
                </a:solidFill>
              </a:rPr>
              <a:t>Main limitations have been identified </a:t>
            </a:r>
            <a:r>
              <a:rPr lang="en-US" sz="1600" dirty="0" smtClean="0">
                <a:solidFill>
                  <a:schemeClr val="tx2"/>
                </a:solidFill>
              </a:rPr>
              <a:t>(beam degradation at 450 </a:t>
            </a:r>
            <a:r>
              <a:rPr lang="en-US" sz="1600" dirty="0" err="1" smtClean="0">
                <a:solidFill>
                  <a:schemeClr val="tx2"/>
                </a:solidFill>
              </a:rPr>
              <a:t>GeV</a:t>
            </a:r>
            <a:r>
              <a:rPr lang="en-US" sz="1600" dirty="0" smtClean="0">
                <a:solidFill>
                  <a:schemeClr val="tx2"/>
                </a:solidFill>
              </a:rPr>
              <a:t> and heat load at 4 – 7 </a:t>
            </a:r>
            <a:r>
              <a:rPr lang="en-US" sz="1600" dirty="0" err="1" smtClean="0">
                <a:solidFill>
                  <a:schemeClr val="tx2"/>
                </a:solidFill>
              </a:rPr>
              <a:t>TeV</a:t>
            </a:r>
            <a:r>
              <a:rPr lang="en-US" sz="1600" dirty="0" smtClean="0">
                <a:solidFill>
                  <a:schemeClr val="tx2"/>
                </a:solidFill>
              </a:rPr>
              <a:t>)</a:t>
            </a:r>
          </a:p>
          <a:p>
            <a:pPr marL="742950" lvl="2" indent="-285750"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A </a:t>
            </a:r>
            <a:r>
              <a:rPr lang="en-US" sz="1600" b="1" dirty="0" smtClean="0">
                <a:solidFill>
                  <a:srgbClr val="FF0000"/>
                </a:solidFill>
              </a:rPr>
              <a:t>mitigation strategy </a:t>
            </a:r>
            <a:r>
              <a:rPr lang="en-US" sz="1600" dirty="0" smtClean="0">
                <a:solidFill>
                  <a:schemeClr val="tx2"/>
                </a:solidFill>
              </a:rPr>
              <a:t>(including the use of a specifically designed scrubbing beam) </a:t>
            </a:r>
            <a:r>
              <a:rPr lang="en-US" sz="1600" b="1" dirty="0" smtClean="0">
                <a:solidFill>
                  <a:srgbClr val="FF0000"/>
                </a:solidFill>
              </a:rPr>
              <a:t>has been defined</a:t>
            </a:r>
          </a:p>
          <a:p>
            <a:pPr marL="7429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Summary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9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2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03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11"/>
          <p:cNvSpPr/>
          <p:nvPr/>
        </p:nvSpPr>
        <p:spPr>
          <a:xfrm>
            <a:off x="1280160" y="685800"/>
            <a:ext cx="7635240" cy="453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Aft>
                <a:spcPts val="600"/>
              </a:spcAft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Extensive simulation studies for the LHC arc components</a:t>
            </a:r>
          </a:p>
          <a:p>
            <a:pPr marL="7429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Relative contribution of dipoles and </a:t>
            </a:r>
            <a:r>
              <a:rPr lang="en-US" sz="1600" dirty="0" err="1" smtClean="0">
                <a:solidFill>
                  <a:schemeClr val="tx2"/>
                </a:solidFill>
              </a:rPr>
              <a:t>quadrupoles</a:t>
            </a:r>
            <a:r>
              <a:rPr lang="en-US" sz="1600" dirty="0" smtClean="0">
                <a:solidFill>
                  <a:schemeClr val="tx2"/>
                </a:solidFill>
              </a:rPr>
              <a:t> (confirmed experimentally)</a:t>
            </a:r>
          </a:p>
          <a:p>
            <a:pPr marL="7429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Dependence on bunch intensity, bunch length, transverse size</a:t>
            </a:r>
          </a:p>
          <a:p>
            <a:pPr marL="7429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lvl="1" indent="-285750">
              <a:lnSpc>
                <a:spcPct val="110000"/>
              </a:lnSpc>
              <a:spcAft>
                <a:spcPts val="600"/>
              </a:spcAft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Simulation and experimental studies </a:t>
            </a:r>
            <a:r>
              <a:rPr lang="en-US" sz="1600" b="1" dirty="0" smtClean="0">
                <a:solidFill>
                  <a:srgbClr val="FF0000"/>
                </a:solidFill>
              </a:rPr>
              <a:t>for the LHC interaction regions</a:t>
            </a:r>
          </a:p>
          <a:p>
            <a:pPr marL="7429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800 mm common chamber at the ALICE experiment</a:t>
            </a:r>
          </a:p>
          <a:p>
            <a:pPr marL="7429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Inner triplets (present &amp; High Luminosity Upgrade)</a:t>
            </a:r>
          </a:p>
          <a:p>
            <a:pPr marL="7429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Simulation and experimental studies for the LHC injector complex (PS and SPS)</a:t>
            </a:r>
          </a:p>
          <a:p>
            <a:pPr marL="742950" lvl="3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Pre-shutdown machine qualification w.r.t. e-cloud</a:t>
            </a:r>
          </a:p>
          <a:p>
            <a:pPr marL="742950" lvl="3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LHC injectors upgrade scenarios</a:t>
            </a:r>
          </a:p>
          <a:p>
            <a:pPr marL="742950" lvl="3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2"/>
                </a:solidFill>
              </a:rPr>
              <a:t>Scrubbing and mitigation strategies</a:t>
            </a:r>
            <a:endParaRPr lang="en-US" sz="1600" dirty="0">
              <a:solidFill>
                <a:srgbClr val="00B050"/>
              </a:solidFill>
            </a:endParaRPr>
          </a:p>
          <a:p>
            <a:pPr marL="285750" lvl="2" indent="-28575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endParaRPr 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Not covered in this presentation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9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2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6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0" y="20521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  <a:latin typeface="Calibri" pitchFamily="34" charset="0"/>
              </a:rPr>
              <a:t>Thanks for your attention!</a:t>
            </a:r>
            <a:endParaRPr lang="en-US" sz="32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6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9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1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7"/>
          <p:cNvSpPr txBox="1"/>
          <p:nvPr/>
        </p:nvSpPr>
        <p:spPr>
          <a:xfrm>
            <a:off x="-4853" y="3861048"/>
            <a:ext cx="9144000" cy="181588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Calibri" pitchFamily="34" charset="0"/>
              </a:rPr>
              <a:t>Thanks to: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G.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Arduini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H.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Bartosik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D.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Banfi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V.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Baglin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C.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Bhat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R. De Maria, O. Dominguez,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M.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Driss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Mensi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E.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Metral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J. Esteban-Muller, W.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Hofle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K. Li, H. Maury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Cuna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H.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Neupert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T.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Pieloni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G.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Papotti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F.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Roncarolo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E.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Shaposhnikova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M.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Taborelli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L. Tavian, G.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Trad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C. Y.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Vallgren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D.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Valuch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C. </a:t>
            </a:r>
            <a:r>
              <a:rPr lang="en-US" sz="1600" dirty="0" err="1">
                <a:solidFill>
                  <a:schemeClr val="tx2"/>
                </a:solidFill>
                <a:latin typeface="Calibri" pitchFamily="34" charset="0"/>
              </a:rPr>
              <a:t>Zannini</a:t>
            </a:r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, F. Zimmermann</a:t>
            </a:r>
          </a:p>
          <a:p>
            <a:pPr algn="ctr"/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Calibri" pitchFamily="34" charset="0"/>
              </a:rPr>
              <a:t>ABP, Collimation, Cryogenics, EN/STI, Injection, Operation, Transverse Damper, Vacuum teams </a:t>
            </a:r>
          </a:p>
        </p:txBody>
      </p:sp>
    </p:spTree>
    <p:extLst>
      <p:ext uri="{BB962C8B-B14F-4D97-AF65-F5344CB8AC3E}">
        <p14:creationId xmlns:p14="http://schemas.microsoft.com/office/powerpoint/2010/main" val="157330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s.cern.ch/record/1621894/files/Poster-2013-377.jpg?subformat=icon-1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2" y="350658"/>
            <a:ext cx="8704496" cy="61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182756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LMC, 27 November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E081447-C3CE-9F4F-A689-9A72CAFF10C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33493"/>
            <a:ext cx="8226854" cy="528507"/>
          </a:xfrm>
        </p:spPr>
        <p:txBody>
          <a:bodyPr>
            <a:normAutofit/>
          </a:bodyPr>
          <a:lstStyle/>
          <a:p>
            <a:r>
              <a:rPr lang="en-US" sz="2800" u="none" dirty="0" smtClean="0"/>
              <a:t>Proposed strategy for LHC start up in 2015: Summary</a:t>
            </a:r>
            <a:endParaRPr lang="en-US" sz="2800" u="none" dirty="0"/>
          </a:p>
        </p:txBody>
      </p:sp>
      <p:graphicFrame>
        <p:nvGraphicFramePr>
          <p:cNvPr id="70" name="Diagramma 21"/>
          <p:cNvGraphicFramePr/>
          <p:nvPr>
            <p:extLst>
              <p:ext uri="{D42A27DB-BD31-4B8C-83A1-F6EECF244321}">
                <p14:modId xmlns:p14="http://schemas.microsoft.com/office/powerpoint/2010/main" val="901170437"/>
              </p:ext>
            </p:extLst>
          </p:nvPr>
        </p:nvGraphicFramePr>
        <p:xfrm>
          <a:off x="228600" y="1651011"/>
          <a:ext cx="83820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" name="CasellaDiTesto 22"/>
          <p:cNvSpPr txBox="1"/>
          <p:nvPr/>
        </p:nvSpPr>
        <p:spPr>
          <a:xfrm>
            <a:off x="1309720" y="2413011"/>
            <a:ext cx="829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 smtClean="0"/>
              <a:t>δ</a:t>
            </a:r>
            <a:r>
              <a:rPr lang="en-US" sz="1600" baseline="-25000" dirty="0" smtClean="0"/>
              <a:t>dip</a:t>
            </a:r>
            <a:r>
              <a:rPr lang="en-US" sz="1600" dirty="0" smtClean="0"/>
              <a:t>≥2.2</a:t>
            </a:r>
            <a:endParaRPr lang="en-US" sz="1600" dirty="0"/>
          </a:p>
        </p:txBody>
      </p:sp>
      <p:sp>
        <p:nvSpPr>
          <p:cNvPr id="72" name="CasellaDiTesto 24"/>
          <p:cNvSpPr txBox="1"/>
          <p:nvPr/>
        </p:nvSpPr>
        <p:spPr>
          <a:xfrm>
            <a:off x="3657600" y="2413011"/>
            <a:ext cx="829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 smtClean="0"/>
              <a:t>δ</a:t>
            </a:r>
            <a:r>
              <a:rPr lang="en-US" sz="1600" baseline="-25000" dirty="0" smtClean="0"/>
              <a:t>dip</a:t>
            </a:r>
            <a:r>
              <a:rPr lang="en-US" sz="1600" dirty="0" smtClean="0"/>
              <a:t>≈2.2</a:t>
            </a:r>
            <a:endParaRPr lang="en-US" sz="1600" dirty="0"/>
          </a:p>
        </p:txBody>
      </p:sp>
      <p:sp>
        <p:nvSpPr>
          <p:cNvPr id="73" name="CasellaDiTesto 28"/>
          <p:cNvSpPr txBox="1"/>
          <p:nvPr/>
        </p:nvSpPr>
        <p:spPr>
          <a:xfrm>
            <a:off x="5201028" y="2426128"/>
            <a:ext cx="725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 smtClean="0"/>
              <a:t>δ</a:t>
            </a:r>
            <a:r>
              <a:rPr lang="en-US" sz="1600" baseline="-25000" dirty="0" smtClean="0"/>
              <a:t>dip</a:t>
            </a:r>
            <a:r>
              <a:rPr lang="en-US" sz="1600" dirty="0" smtClean="0"/>
              <a:t>≤2.</a:t>
            </a:r>
            <a:endParaRPr lang="en-US" sz="1600" dirty="0"/>
          </a:p>
        </p:txBody>
      </p:sp>
      <p:cxnSp>
        <p:nvCxnSpPr>
          <p:cNvPr id="74" name="Connettore 2 33"/>
          <p:cNvCxnSpPr/>
          <p:nvPr/>
        </p:nvCxnSpPr>
        <p:spPr>
          <a:xfrm>
            <a:off x="1752600" y="1498611"/>
            <a:ext cx="3791796" cy="1588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34"/>
          <p:cNvSpPr txBox="1"/>
          <p:nvPr/>
        </p:nvSpPr>
        <p:spPr>
          <a:xfrm>
            <a:off x="1447800" y="1160057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450GeV</a:t>
            </a:r>
            <a:endParaRPr lang="en-US" sz="1600" dirty="0"/>
          </a:p>
        </p:txBody>
      </p:sp>
      <p:cxnSp>
        <p:nvCxnSpPr>
          <p:cNvPr id="76" name="Connettore 2 35"/>
          <p:cNvCxnSpPr/>
          <p:nvPr/>
        </p:nvCxnSpPr>
        <p:spPr>
          <a:xfrm flipV="1">
            <a:off x="5544396" y="1498611"/>
            <a:ext cx="2685204" cy="6074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36"/>
          <p:cNvSpPr txBox="1"/>
          <p:nvPr/>
        </p:nvSpPr>
        <p:spPr>
          <a:xfrm>
            <a:off x="5486400" y="11557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6.5 – 7 </a:t>
            </a:r>
            <a:r>
              <a:rPr lang="en-US" sz="1600" dirty="0" err="1" smtClean="0"/>
              <a:t>TeV</a:t>
            </a:r>
            <a:endParaRPr lang="en-US" sz="1600" dirty="0"/>
          </a:p>
        </p:txBody>
      </p:sp>
      <p:grpSp>
        <p:nvGrpSpPr>
          <p:cNvPr id="79" name="Group 78"/>
          <p:cNvGrpSpPr/>
          <p:nvPr/>
        </p:nvGrpSpPr>
        <p:grpSpPr>
          <a:xfrm>
            <a:off x="2000613" y="5431577"/>
            <a:ext cx="3518977" cy="589711"/>
            <a:chOff x="4182033" y="3206127"/>
            <a:chExt cx="3518977" cy="589711"/>
          </a:xfrm>
        </p:grpSpPr>
        <p:sp>
          <p:nvSpPr>
            <p:cNvPr id="86" name="Rectangle 85"/>
            <p:cNvSpPr/>
            <p:nvPr/>
          </p:nvSpPr>
          <p:spPr>
            <a:xfrm>
              <a:off x="4726429" y="3206127"/>
              <a:ext cx="2974581" cy="5897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</a:rPr>
                <a:t>Intensity ramp up &amp; physics  with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25ns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7" name="Straight Arrow Connector 86"/>
            <p:cNvCxnSpPr>
              <a:endCxn id="86" idx="1"/>
            </p:cNvCxnSpPr>
            <p:nvPr/>
          </p:nvCxnSpPr>
          <p:spPr>
            <a:xfrm flipV="1">
              <a:off x="4182033" y="3500983"/>
              <a:ext cx="544396" cy="275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8" name="Diagramma 37"/>
          <p:cNvGraphicFramePr/>
          <p:nvPr>
            <p:extLst>
              <p:ext uri="{D42A27DB-BD31-4B8C-83A1-F6EECF244321}">
                <p14:modId xmlns:p14="http://schemas.microsoft.com/office/powerpoint/2010/main" val="2690973013"/>
              </p:ext>
            </p:extLst>
          </p:nvPr>
        </p:nvGraphicFramePr>
        <p:xfrm>
          <a:off x="318656" y="3275099"/>
          <a:ext cx="7506856" cy="112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89" name="Group 88"/>
          <p:cNvGrpSpPr/>
          <p:nvPr/>
        </p:nvGrpSpPr>
        <p:grpSpPr>
          <a:xfrm>
            <a:off x="853212" y="2971116"/>
            <a:ext cx="4151744" cy="340142"/>
            <a:chOff x="762000" y="3344382"/>
            <a:chExt cx="4613049" cy="340142"/>
          </a:xfrm>
        </p:grpSpPr>
        <p:cxnSp>
          <p:nvCxnSpPr>
            <p:cNvPr id="90" name="Connettore 2 41"/>
            <p:cNvCxnSpPr/>
            <p:nvPr/>
          </p:nvCxnSpPr>
          <p:spPr>
            <a:xfrm>
              <a:off x="762000" y="3682936"/>
              <a:ext cx="4613049" cy="1588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sellaDiTesto 42"/>
            <p:cNvSpPr txBox="1"/>
            <p:nvPr/>
          </p:nvSpPr>
          <p:spPr>
            <a:xfrm>
              <a:off x="838200" y="3344382"/>
              <a:ext cx="4311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450GeV</a:t>
              </a:r>
              <a:endParaRPr lang="en-US" sz="16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733908" y="2966770"/>
            <a:ext cx="3307504" cy="344488"/>
            <a:chOff x="2540981" y="3340036"/>
            <a:chExt cx="3136056" cy="344488"/>
          </a:xfrm>
        </p:grpSpPr>
        <p:cxnSp>
          <p:nvCxnSpPr>
            <p:cNvPr id="93" name="Connettore 2 43"/>
            <p:cNvCxnSpPr/>
            <p:nvPr/>
          </p:nvCxnSpPr>
          <p:spPr>
            <a:xfrm>
              <a:off x="3059175" y="3682936"/>
              <a:ext cx="1978556" cy="1588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sellaDiTesto 44"/>
            <p:cNvSpPr txBox="1"/>
            <p:nvPr/>
          </p:nvSpPr>
          <p:spPr>
            <a:xfrm>
              <a:off x="2540981" y="3340036"/>
              <a:ext cx="3136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6.5 – 7 </a:t>
              </a:r>
              <a:r>
                <a:rPr lang="en-US" sz="1600" dirty="0" err="1" smtClean="0"/>
                <a:t>TeV</a:t>
              </a:r>
              <a:endParaRPr lang="en-US" sz="16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48412" y="4298961"/>
            <a:ext cx="5113233" cy="338554"/>
            <a:chOff x="902856" y="5742336"/>
            <a:chExt cx="5113233" cy="338554"/>
          </a:xfrm>
        </p:grpSpPr>
        <p:grpSp>
          <p:nvGrpSpPr>
            <p:cNvPr id="96" name="Group 95"/>
            <p:cNvGrpSpPr/>
            <p:nvPr/>
          </p:nvGrpSpPr>
          <p:grpSpPr>
            <a:xfrm>
              <a:off x="902856" y="5742336"/>
              <a:ext cx="2745981" cy="338554"/>
              <a:chOff x="457200" y="4597336"/>
              <a:chExt cx="2745981" cy="338554"/>
            </a:xfrm>
          </p:grpSpPr>
          <p:sp>
            <p:nvSpPr>
              <p:cNvPr id="98" name="CasellaDiTesto 38"/>
              <p:cNvSpPr txBox="1"/>
              <p:nvPr/>
            </p:nvSpPr>
            <p:spPr>
              <a:xfrm>
                <a:off x="457200" y="4597336"/>
                <a:ext cx="7251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δ</a:t>
                </a:r>
                <a:r>
                  <a:rPr lang="en-US" sz="1600" baseline="-25000" dirty="0" smtClean="0"/>
                  <a:t>dip</a:t>
                </a:r>
                <a:r>
                  <a:rPr lang="en-US" sz="1600" dirty="0" smtClean="0"/>
                  <a:t>≤2.</a:t>
                </a:r>
                <a:endParaRPr lang="en-US" sz="1600" dirty="0"/>
              </a:p>
            </p:txBody>
          </p:sp>
          <p:sp>
            <p:nvSpPr>
              <p:cNvPr id="99" name="CasellaDiTesto 39"/>
              <p:cNvSpPr txBox="1"/>
              <p:nvPr/>
            </p:nvSpPr>
            <p:spPr>
              <a:xfrm>
                <a:off x="2209800" y="4597336"/>
                <a:ext cx="9933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 smtClean="0"/>
                  <a:t>δ</a:t>
                </a:r>
                <a:r>
                  <a:rPr lang="en-US" sz="1600" baseline="-25000" dirty="0" smtClean="0"/>
                  <a:t>dip</a:t>
                </a:r>
                <a:r>
                  <a:rPr lang="en-US" sz="1600" dirty="0" smtClean="0"/>
                  <a:t>≈1.45</a:t>
                </a:r>
                <a:endParaRPr lang="en-US" sz="1600" dirty="0"/>
              </a:p>
            </p:txBody>
          </p:sp>
        </p:grpSp>
        <p:sp>
          <p:nvSpPr>
            <p:cNvPr id="97" name="CasellaDiTesto 38"/>
            <p:cNvSpPr txBox="1"/>
            <p:nvPr/>
          </p:nvSpPr>
          <p:spPr>
            <a:xfrm>
              <a:off x="5136822" y="5742336"/>
              <a:ext cx="879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600" dirty="0" smtClean="0"/>
                <a:t>δ</a:t>
              </a:r>
              <a:r>
                <a:rPr lang="en-US" sz="1600" baseline="-25000" dirty="0" smtClean="0"/>
                <a:t>dip</a:t>
              </a:r>
              <a:r>
                <a:rPr lang="en-US" sz="1600" dirty="0" smtClean="0"/>
                <a:t>≤1.4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970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Large Hadron Collider (LHC)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" y="1052736"/>
            <a:ext cx="5182940" cy="42124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571" y="692696"/>
            <a:ext cx="3888432" cy="147732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8-fold symmetric structure:</a:t>
            </a:r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8 Long Straight Sections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(LSS) to host experiments and other equipment </a:t>
            </a:r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8 Arcs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(2.45 km each - Periodic magnet lattice to bend and focus the beams)</a:t>
            </a:r>
            <a:endParaRPr lang="en-US" sz="1600" b="1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31640" y="2600908"/>
            <a:ext cx="6426714" cy="3775573"/>
            <a:chOff x="1331640" y="2600908"/>
            <a:chExt cx="6426714" cy="3775573"/>
          </a:xfrm>
        </p:grpSpPr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 flipV="1">
              <a:off x="1331640" y="3753036"/>
              <a:ext cx="1422158" cy="73565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4" descr="http://4.bp.blogspot.com/-VpPGBc_1VvM/TdrPT-gKgQI/AAAAAAAABVc/sgFKeCh5AYk/s1600/LHC+tunnel+2.jpg"/>
            <p:cNvPicPr>
              <a:picLocks noChangeAspect="1" noChangeArrowheads="1"/>
            </p:cNvPicPr>
            <p:nvPr/>
          </p:nvPicPr>
          <p:blipFill>
            <a:blip r:embed="rId4" cstate="print">
              <a:lum bright="-4000" contrast="-36000"/>
            </a:blip>
            <a:srcRect l="8830" r="2941"/>
            <a:stretch>
              <a:fillRect/>
            </a:stretch>
          </p:blipFill>
          <p:spPr bwMode="auto">
            <a:xfrm>
              <a:off x="2753798" y="2600908"/>
              <a:ext cx="5004556" cy="377557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4910140" y="5566240"/>
              <a:ext cx="200644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en-US" sz="1600" b="1" dirty="0" smtClean="0">
                  <a:solidFill>
                    <a:schemeClr val="bg1"/>
                  </a:solidFill>
                  <a:latin typeface="Calibri" pitchFamily="34" charset="0"/>
                </a:rPr>
                <a:t>8.33 T dipoles</a:t>
              </a:r>
            </a:p>
            <a:p>
              <a:pPr marL="0" lvl="1"/>
              <a:r>
                <a:rPr lang="en-US" sz="1600" b="1" dirty="0" smtClean="0">
                  <a:solidFill>
                    <a:schemeClr val="bg1"/>
                  </a:solidFill>
                  <a:latin typeface="Calibri" pitchFamily="34" charset="0"/>
                </a:rPr>
                <a:t>223 T/m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Calibri" pitchFamily="34" charset="0"/>
                </a:rPr>
                <a:t>quadrupoles</a:t>
              </a:r>
              <a:endParaRPr lang="en-US" sz="1600" b="1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101383" y="5552073"/>
              <a:ext cx="17324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ctr"/>
              <a:r>
                <a:rPr lang="en-US" sz="1600" b="1" dirty="0" smtClean="0">
                  <a:solidFill>
                    <a:schemeClr val="bg1"/>
                  </a:solidFill>
                  <a:latin typeface="Calibri" pitchFamily="34" charset="0"/>
                </a:rPr>
                <a:t>Main magnets</a:t>
              </a:r>
            </a:p>
            <a:p>
              <a:pPr marL="0" lvl="1" algn="ctr"/>
              <a:r>
                <a:rPr lang="en-US" sz="1600" b="1" dirty="0" smtClean="0">
                  <a:solidFill>
                    <a:schemeClr val="bg1"/>
                  </a:solidFill>
                  <a:latin typeface="Calibri" pitchFamily="34" charset="0"/>
                </a:rPr>
                <a:t>(superconducting)</a:t>
              </a:r>
              <a:endParaRPr lang="en-US" sz="1600" b="1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5" name="Left Brace 4"/>
            <p:cNvSpPr/>
            <p:nvPr/>
          </p:nvSpPr>
          <p:spPr>
            <a:xfrm>
              <a:off x="4824028" y="5625244"/>
              <a:ext cx="108012" cy="468052"/>
            </a:xfrm>
            <a:prstGeom prst="leftBrac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The Large Hadron Collider (LHC)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7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8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10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" y="1052736"/>
            <a:ext cx="5182940" cy="42124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40571" y="692696"/>
            <a:ext cx="3888432" cy="147732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8-fold symmetric structure:</a:t>
            </a:r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</a:rPr>
              <a:t>8 Long Straight Sections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</a:rPr>
              <a:t> (LSS) to host experiments and other equipment </a:t>
            </a:r>
            <a:endParaRPr lang="en-US" sz="1600" dirty="0">
              <a:solidFill>
                <a:schemeClr val="tx2"/>
              </a:solidFill>
              <a:latin typeface="Calibri" pitchFamily="34" charset="0"/>
            </a:endParaRPr>
          </a:p>
          <a:p>
            <a:pPr marL="285750" lvl="1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sym typeface="Wingdings" panose="05000000000000000000" pitchFamily="2" charset="2"/>
              </a:rPr>
              <a:t>8 Arcs </a:t>
            </a:r>
            <a:r>
              <a:rPr lang="en-US" sz="1600" dirty="0" smtClean="0">
                <a:solidFill>
                  <a:schemeClr val="tx2"/>
                </a:solidFill>
                <a:latin typeface="Calibri" pitchFamily="34" charset="0"/>
                <a:sym typeface="Wingdings" panose="05000000000000000000" pitchFamily="2" charset="2"/>
              </a:rPr>
              <a:t>(2.45 km each - Periodic magnet lattice to bend and focus the beams)</a:t>
            </a:r>
            <a:endParaRPr lang="en-US" sz="1600" b="1" dirty="0">
              <a:solidFill>
                <a:srgbClr val="FF0000"/>
              </a:solidFill>
              <a:latin typeface="Calibri" pitchFamily="34" charset="0"/>
              <a:sym typeface="Wingdings" panose="05000000000000000000" pitchFamily="2" charset="2"/>
            </a:endParaRPr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 flipV="1">
            <a:off x="1331640" y="3753036"/>
            <a:ext cx="1422158" cy="7356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http://4.bp.blogspot.com/-VpPGBc_1VvM/TdrPT-gKgQI/AAAAAAAABVc/sgFKeCh5AYk/s1600/LHC+tunnel+2.jpg"/>
          <p:cNvPicPr>
            <a:picLocks noChangeAspect="1" noChangeArrowheads="1"/>
          </p:cNvPicPr>
          <p:nvPr/>
        </p:nvPicPr>
        <p:blipFill>
          <a:blip r:embed="rId4" cstate="print">
            <a:lum bright="-4000" contrast="-36000"/>
          </a:blip>
          <a:srcRect l="8830" r="2941"/>
          <a:stretch>
            <a:fillRect/>
          </a:stretch>
        </p:blipFill>
        <p:spPr bwMode="auto">
          <a:xfrm>
            <a:off x="2753798" y="2600908"/>
            <a:ext cx="5004556" cy="37755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910140" y="5566240"/>
            <a:ext cx="2006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</a:rPr>
              <a:t>8.33 T dipoles</a:t>
            </a:r>
          </a:p>
          <a:p>
            <a:pPr marL="0" lvl="1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</a:rPr>
              <a:t>223 T/m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</a:rPr>
              <a:t>quadrupoles</a:t>
            </a:r>
            <a:endParaRPr lang="en-US" sz="1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01383" y="5552073"/>
            <a:ext cx="1732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</a:rPr>
              <a:t>Main magnets</a:t>
            </a:r>
          </a:p>
          <a:p>
            <a:pPr marL="0" lvl="1"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</a:rPr>
              <a:t>(superconducting)</a:t>
            </a:r>
            <a:endParaRPr lang="en-US" sz="1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824028" y="5625244"/>
            <a:ext cx="108012" cy="468052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07604" y="1374726"/>
            <a:ext cx="7020780" cy="4305301"/>
            <a:chOff x="1403648" y="1124744"/>
            <a:chExt cx="7020780" cy="4305301"/>
          </a:xfrm>
        </p:grpSpPr>
        <p:pic>
          <p:nvPicPr>
            <p:cNvPr id="16" name="Picture 2" descr="http://www.bng.bilfinger.com/fileadmin/power_bng/Presse/presse_20090116_deutsches_museum_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124744"/>
              <a:ext cx="6467475" cy="430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>
            <a:xfrm flipH="1">
              <a:off x="1403648" y="3897052"/>
              <a:ext cx="720080" cy="3960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923928" y="4473116"/>
              <a:ext cx="648072" cy="39604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382617" y="4021904"/>
              <a:ext cx="1889235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  <a:effectLst/>
          </p:spPr>
          <p:txBody>
            <a:bodyPr wrap="square">
              <a:spAutoFit/>
            </a:bodyPr>
            <a:lstStyle/>
            <a:p>
              <a:pPr marL="0" lvl="2" algn="ctr"/>
              <a:r>
                <a:rPr lang="en-US" sz="1400" dirty="0" smtClean="0">
                  <a:solidFill>
                    <a:srgbClr val="00B050"/>
                  </a:solidFill>
                  <a:latin typeface="Calibri" pitchFamily="34" charset="0"/>
                  <a:sym typeface="Wingdings" panose="05000000000000000000" pitchFamily="2" charset="2"/>
                </a:rPr>
                <a:t>Superconducting coils (1.9 K)</a:t>
              </a:r>
              <a:endParaRPr lang="en-US" sz="1400" baseline="30000" dirty="0">
                <a:solidFill>
                  <a:srgbClr val="00B050"/>
                </a:solidFill>
                <a:latin typeface="Calibri" pitchFamily="34" charset="0"/>
                <a:sym typeface="Wingdings" panose="05000000000000000000" pitchFamily="2" charset="2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5688125" y="4293096"/>
              <a:ext cx="69449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662464" y="4805820"/>
              <a:ext cx="1889235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  <a:effectLst/>
          </p:spPr>
          <p:txBody>
            <a:bodyPr wrap="square">
              <a:spAutoFit/>
            </a:bodyPr>
            <a:lstStyle/>
            <a:p>
              <a:pPr marL="0" lvl="2" algn="ctr"/>
              <a:r>
                <a:rPr lang="en-US" sz="1400" dirty="0" smtClean="0">
                  <a:solidFill>
                    <a:srgbClr val="00B050"/>
                  </a:solidFill>
                  <a:latin typeface="Calibri" pitchFamily="34" charset="0"/>
                  <a:sym typeface="Wingdings" panose="05000000000000000000" pitchFamily="2" charset="2"/>
                </a:rPr>
                <a:t>Beam screen (5 – 20 K)</a:t>
              </a:r>
              <a:endParaRPr lang="en-US" sz="1400" baseline="30000" dirty="0">
                <a:solidFill>
                  <a:srgbClr val="00B050"/>
                </a:solidFill>
                <a:latin typeface="Calibri" pitchFamily="34" charset="0"/>
                <a:sym typeface="Wingdings" panose="05000000000000000000" pitchFamily="2" charset="2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4896036" y="4707682"/>
              <a:ext cx="766428" cy="26120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6064132" y="2849875"/>
              <a:ext cx="2360296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  <a:effectLst/>
          </p:spPr>
          <p:txBody>
            <a:bodyPr wrap="square">
              <a:spAutoFit/>
            </a:bodyPr>
            <a:lstStyle/>
            <a:p>
              <a:pPr marL="0" lvl="2" algn="ctr"/>
              <a:r>
                <a:rPr lang="en-US" sz="1400" dirty="0" smtClean="0">
                  <a:solidFill>
                    <a:srgbClr val="00B050"/>
                  </a:solidFill>
                  <a:latin typeface="Calibri" pitchFamily="34" charset="0"/>
                  <a:sym typeface="Wingdings" panose="05000000000000000000" pitchFamily="2" charset="2"/>
                </a:rPr>
                <a:t>Beam screen cooling circuit </a:t>
              </a:r>
            </a:p>
            <a:p>
              <a:pPr marL="0" lvl="2" algn="ctr"/>
              <a:r>
                <a:rPr lang="en-US" sz="1400" dirty="0" smtClean="0">
                  <a:solidFill>
                    <a:srgbClr val="00B050"/>
                  </a:solidFill>
                  <a:latin typeface="Calibri" pitchFamily="34" charset="0"/>
                  <a:sym typeface="Wingdings" panose="05000000000000000000" pitchFamily="2" charset="2"/>
                </a:rPr>
                <a:t>(liquid helium)</a:t>
              </a:r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>
              <a:off x="4572000" y="3111485"/>
              <a:ext cx="1492132" cy="10369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5777026" y="1165052"/>
              <a:ext cx="22381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ctr"/>
              <a:r>
                <a:rPr lang="en-US" sz="1600" b="1" dirty="0" smtClean="0">
                  <a:solidFill>
                    <a:schemeClr val="bg1"/>
                  </a:solidFill>
                  <a:latin typeface="Calibri" pitchFamily="34" charset="0"/>
                </a:rPr>
                <a:t>Section of a main dipole</a:t>
              </a:r>
              <a:endParaRPr lang="en-US" sz="1600" b="1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7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19200" y="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Outline</a:t>
            </a:r>
            <a:endParaRPr lang="en-US" sz="2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2" name="Gruppo 29"/>
          <p:cNvGrpSpPr/>
          <p:nvPr/>
        </p:nvGrpSpPr>
        <p:grpSpPr>
          <a:xfrm>
            <a:off x="0" y="68882"/>
            <a:ext cx="9144000" cy="921718"/>
            <a:chOff x="0" y="68882"/>
            <a:chExt cx="9144000" cy="921718"/>
          </a:xfrm>
        </p:grpSpPr>
        <p:cxnSp>
          <p:nvCxnSpPr>
            <p:cNvPr id="31" name="Straight Connector 6"/>
            <p:cNvCxnSpPr/>
            <p:nvPr/>
          </p:nvCxnSpPr>
          <p:spPr>
            <a:xfrm>
              <a:off x="1143000" y="457200"/>
              <a:ext cx="80010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C:\Octavio\CERN\cern_logo_white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456" y="68882"/>
              <a:ext cx="952200" cy="921718"/>
            </a:xfrm>
            <a:prstGeom prst="rect">
              <a:avLst/>
            </a:prstGeom>
            <a:noFill/>
          </p:spPr>
        </p:pic>
        <p:cxnSp>
          <p:nvCxnSpPr>
            <p:cNvPr id="33" name="Straight Connector 6"/>
            <p:cNvCxnSpPr/>
            <p:nvPr/>
          </p:nvCxnSpPr>
          <p:spPr>
            <a:xfrm>
              <a:off x="0" y="457200"/>
              <a:ext cx="152400" cy="0"/>
            </a:xfrm>
            <a:prstGeom prst="line">
              <a:avLst/>
            </a:prstGeom>
            <a:ln w="34925" cap="rnd">
              <a:solidFill>
                <a:srgbClr val="4A7DBA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65"/>
          <p:cNvSpPr/>
          <p:nvPr/>
        </p:nvSpPr>
        <p:spPr>
          <a:xfrm>
            <a:off x="1122766" y="692696"/>
            <a:ext cx="78128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Introduction 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The Large Hadron Collider (LHC)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Electron Cloud effects</a:t>
            </a:r>
            <a:endParaRPr lang="en-US" b="1" dirty="0" smtClean="0">
              <a:solidFill>
                <a:schemeClr val="tx2"/>
              </a:solidFill>
              <a:latin typeface="Calibri" pitchFamily="34" charset="0"/>
            </a:endParaRP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PyECLOUD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: a new code for e-cloud buildup simulation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Calibri" pitchFamily="34" charset="0"/>
            </a:endParaRP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MacroParticle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size management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Performances</a:t>
            </a:r>
          </a:p>
          <a:p>
            <a:pPr marL="508000" lvl="1" indent="-449263">
              <a:lnSpc>
                <a:spcPct val="13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E-cloud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xperimental studies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Motivation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e-cloud effects with 25 ns beams at the LHC</a:t>
            </a:r>
          </a:p>
          <a:p>
            <a:pPr marL="965200" lvl="2" indent="-449263">
              <a:lnSpc>
                <a:spcPct val="13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Studies for a dedicated scrubbing beam</a:t>
            </a:r>
          </a:p>
        </p:txBody>
      </p:sp>
    </p:spTree>
    <p:extLst>
      <p:ext uri="{BB962C8B-B14F-4D97-AF65-F5344CB8AC3E}">
        <p14:creationId xmlns:p14="http://schemas.microsoft.com/office/powerpoint/2010/main" val="89073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7650</TotalTime>
  <Words>5396</Words>
  <Application>Microsoft Office PowerPoint</Application>
  <PresentationFormat>On-screen Show (4:3)</PresentationFormat>
  <Paragraphs>1005</Paragraphs>
  <Slides>69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Courier New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strategy for LHC start up in 2015: 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Gianni2</dc:creator>
  <cp:lastModifiedBy>Gianni</cp:lastModifiedBy>
  <cp:revision>391</cp:revision>
  <dcterms:created xsi:type="dcterms:W3CDTF">2011-09-28T13:44:53Z</dcterms:created>
  <dcterms:modified xsi:type="dcterms:W3CDTF">2014-05-22T19:55:47Z</dcterms:modified>
</cp:coreProperties>
</file>